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7" r:id="rId2"/>
    <p:sldMasterId id="2147483693" r:id="rId3"/>
  </p:sldMasterIdLst>
  <p:notesMasterIdLst>
    <p:notesMasterId r:id="rId33"/>
  </p:notesMasterIdLst>
  <p:sldIdLst>
    <p:sldId id="261" r:id="rId4"/>
    <p:sldId id="281" r:id="rId5"/>
    <p:sldId id="283" r:id="rId6"/>
    <p:sldId id="330" r:id="rId7"/>
    <p:sldId id="327" r:id="rId8"/>
    <p:sldId id="328" r:id="rId9"/>
    <p:sldId id="308" r:id="rId10"/>
    <p:sldId id="329" r:id="rId11"/>
    <p:sldId id="331" r:id="rId12"/>
    <p:sldId id="335" r:id="rId13"/>
    <p:sldId id="336" r:id="rId14"/>
    <p:sldId id="337" r:id="rId15"/>
    <p:sldId id="338" r:id="rId16"/>
    <p:sldId id="339" r:id="rId17"/>
    <p:sldId id="340" r:id="rId18"/>
    <p:sldId id="341" r:id="rId19"/>
    <p:sldId id="332" r:id="rId20"/>
    <p:sldId id="342" r:id="rId21"/>
    <p:sldId id="345" r:id="rId22"/>
    <p:sldId id="344" r:id="rId23"/>
    <p:sldId id="343" r:id="rId24"/>
    <p:sldId id="346" r:id="rId25"/>
    <p:sldId id="347" r:id="rId26"/>
    <p:sldId id="348" r:id="rId27"/>
    <p:sldId id="349" r:id="rId28"/>
    <p:sldId id="350" r:id="rId29"/>
    <p:sldId id="351" r:id="rId30"/>
    <p:sldId id="311" r:id="rId31"/>
    <p:sldId id="28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22" autoAdjust="0"/>
    <p:restoredTop sz="94660"/>
  </p:normalViewPr>
  <p:slideViewPr>
    <p:cSldViewPr snapToGrid="0">
      <p:cViewPr varScale="1">
        <p:scale>
          <a:sx n="71" d="100"/>
          <a:sy n="71" d="100"/>
        </p:scale>
        <p:origin x="7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jpg>
</file>

<file path=ppt/media/image10.svg>
</file>

<file path=ppt/media/image11.gif>
</file>

<file path=ppt/media/image12.jpg>
</file>

<file path=ppt/media/image13.jpeg>
</file>

<file path=ppt/media/image14.jpg>
</file>

<file path=ppt/media/image15.jpg>
</file>

<file path=ppt/media/image16.jpg>
</file>

<file path=ppt/media/image17.jpeg>
</file>

<file path=ppt/media/image18.png>
</file>

<file path=ppt/media/image19.jpg>
</file>

<file path=ppt/media/image2.jp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jpeg>
</file>

<file path=ppt/media/image3.jpg>
</file>

<file path=ppt/media/image30.svg>
</file>

<file path=ppt/media/image31.png>
</file>

<file path=ppt/media/image32.pn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jpg>
</file>

<file path=ppt/media/image52.jp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svg>
</file>

<file path=ppt/media/image73.png>
</file>

<file path=ppt/media/image74.svg>
</file>

<file path=ppt/media/image75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EA3935-AAAE-43C9-910B-74AE166109A7}" type="datetimeFigureOut">
              <a:rPr lang="en-UG" smtClean="0"/>
              <a:t>02/11/2023</a:t>
            </a:fld>
            <a:endParaRPr lang="en-U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4B4E20-A870-4848-A821-92ACEB6BD076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254919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BAE24-6A49-45EA-9566-9C38D6426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518F6-3ED1-4049-8A70-73AA9E11EF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0FD06-0728-489C-9309-8E5885E74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8DECB-502D-438E-99B5-11EF4D985667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A6248-6DE7-48EF-84CE-E9311D639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F6AC7-322C-4B78-A77F-9FC20C19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697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617F-13BE-4DDD-82E7-B43FC69B5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220F8A-3533-4E37-9A79-95E8FCE905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21CF7-ACB2-4ECC-94DE-99FA6094E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B677-9B6B-4FFE-B8A7-6C33171D5A90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F63F7-37C5-4E00-86A1-A0C2EA80F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A13C3-A0F5-4FA9-A7A4-991B61E92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7363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B06E1C-47A2-4853-AF3D-2067E56DB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FB5A07-2163-446B-A8CB-7EDB38E395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49175-8A54-457F-8D10-9A959C1C2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F913-E4A8-4E11-9756-76FCAF3B7F85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F9068-8F8E-40D6-98FD-A1D7A8CB8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08658-4C7F-400C-BAFB-343826DFD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9302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A836F35-F6F4-48BD-845C-2B3CF3286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F4D773C2-659A-481A-B12C-AB00BC5720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DC0AA-D783-4E46-9EE1-0F2A10ACEE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429000"/>
            <a:ext cx="6096000" cy="3429000"/>
          </a:xfrm>
        </p:spPr>
        <p:txBody>
          <a:bodyPr/>
          <a:lstStyle>
            <a:lvl1pPr marL="0" indent="0" algn="l">
              <a:buFontTx/>
              <a:buNone/>
              <a:defRPr/>
            </a:lvl1pPr>
            <a:lvl3pPr marL="914400" indent="0" algn="l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   </a:t>
            </a:r>
            <a:br>
              <a:rPr lang="en-US" dirty="0"/>
            </a:br>
            <a:r>
              <a:rPr lang="en-US" dirty="0"/>
              <a:t>       Click to edit Master text styles</a:t>
            </a:r>
          </a:p>
          <a:p>
            <a:pPr lvl="2"/>
            <a:br>
              <a:rPr lang="en-US" dirty="0"/>
            </a:br>
            <a:r>
              <a:rPr lang="en-US" dirty="0"/>
              <a:t>Third level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66D672E-4A67-48E6-84B8-7DB399CC8C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3429000"/>
            <a:ext cx="6096000" cy="3429000"/>
          </a:xfrm>
        </p:spPr>
        <p:txBody>
          <a:bodyPr/>
          <a:lstStyle>
            <a:lvl1pPr marL="0" indent="0" algn="l">
              <a:buFontTx/>
              <a:buNone/>
              <a:defRPr/>
            </a:lvl1pPr>
            <a:lvl3pPr marL="914400" indent="0" algn="l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   </a:t>
            </a:r>
            <a:br>
              <a:rPr lang="en-US" dirty="0"/>
            </a:br>
            <a:r>
              <a:rPr lang="en-US" dirty="0"/>
              <a:t>       Click to edit Master text styles</a:t>
            </a:r>
          </a:p>
          <a:p>
            <a:pPr lvl="2"/>
            <a:br>
              <a:rPr lang="en-US" dirty="0"/>
            </a:b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81728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11762EF-5B64-48B4-9883-C21789DE66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44000" y="2277000"/>
            <a:ext cx="3383987" cy="3383987"/>
          </a:xfrm>
          <a:prstGeom prst="flowChartConnector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72312A5-03EA-42AB-91F3-28E33C501E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0000" y="765000"/>
            <a:ext cx="4464000" cy="1080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</a:t>
            </a:r>
            <a:endParaRPr lang="en-GB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109A73B-3708-473E-8E2B-ECCF8848C1A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8000" y="2398875"/>
            <a:ext cx="5616575" cy="45412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32F7AF3-BF1D-46F2-83CC-0B8AA1CFA3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8000" y="2896425"/>
            <a:ext cx="5616575" cy="720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49A0BA3A-99BA-4230-BCBC-B27470FB136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488000" y="5942837"/>
            <a:ext cx="3383987" cy="3003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2C00C5FC-BD55-47D9-A1A6-C2FE37778D8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808000" y="3939450"/>
            <a:ext cx="5616575" cy="45412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F8E74961-8A41-4213-8BFA-7E12946BA70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808000" y="4437000"/>
            <a:ext cx="5616575" cy="720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66342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6D4422-9AD5-4F57-B03F-7AB2C7088B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38825" y="0"/>
            <a:ext cx="6353175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2134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A836F35-F6F4-48BD-845C-2B3CF3286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1E5AA44-35F6-4ADC-ADCB-FDABB12D73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F4D773C2-659A-481A-B12C-AB00BC5720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61E8C6FD-9C40-45F1-B97D-9F07662548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429000"/>
            <a:ext cx="6096000" cy="3429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442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BAE24-6A49-45EA-9566-9C38D6426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518F6-3ED1-4049-8A70-73AA9E11EF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0FD06-0728-489C-9309-8E5885E74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B0CB9-FBAB-4289-8499-013300752244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A6248-6DE7-48EF-84CE-E9311D639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F6AC7-322C-4B78-A77F-9FC20C19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5560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65FBA-3A5D-4E32-AA43-25E112B87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829EB-E409-4770-B2DC-095C9983C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FECB4-E413-4F5F-AC16-F300D4915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46F3-E5FF-4827-A25A-BA2D6BF39B1C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77514-920D-4587-ADD2-7862BB817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627FB-334B-4BE5-8697-2687CF8E8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68819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DD91-BF0E-4564-A729-1B75F9B0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CC8EB8-79DC-4105-BF59-59E1F8E321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03A96-E364-4A11-9EDF-8857088CF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7136-A286-49C7-ADFF-A0425D5EFD8B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501C0-5D7A-4501-8656-70FBDB16D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5BBD1-8648-43B5-B582-0604EE209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2874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417BC-5BB9-4C29-AD8D-32C158AF9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82FEC-A951-4D8C-AE1E-BDE3AE5305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0B5435-6C7C-4885-B164-B5E9E804C9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800756-433C-46D9-8C2D-ABFAF158C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2177C-9370-4C84-BFB4-83FC9B763A69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021F95-C869-4F40-B469-F59CBA631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F97EE-654E-476B-BA32-B04913E8A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2249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65FBA-3A5D-4E32-AA43-25E112B87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829EB-E409-4770-B2DC-095C9983C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FECB4-E413-4F5F-AC16-F300D4915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6E1B-1100-4317-A1CA-1D4733502920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77514-920D-4587-ADD2-7862BB817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627FB-334B-4BE5-8697-2687CF8E8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4458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3D946-156E-4741-B1B5-C870A3650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6D166-3A84-4249-B569-C14800F5DE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D5C8B-E363-4B6A-AA6F-54E752E9CE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93A102-3BAC-4229-8D84-66D360668F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4032A6-6F88-415E-AF1D-505D90B1BE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87F4D5-422E-4B1D-B531-F7E8D7412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7BBAF-96BE-4A73-8A62-1596C2C99AB1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1B1A9B-0C21-4A86-BB73-50295391F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8CCD9C-EA1C-4B74-A4CF-C03C0F2D2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69009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C9C07-69B5-42AC-9BD3-F041AFD96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32C421-DB49-41A0-BEC2-E20587B49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E9A74-5B8C-4E15-AFF8-18327E48E2AB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F3AF6C-0534-49FA-9FE3-FB62B7B8B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A2EB39-2555-4D91-963B-B6F9EDCC3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4030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B04B59-D775-41B3-96BE-77A9A7220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3C131-A3E9-41C4-AE14-71A5F4181273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D27223-0CBF-4D78-B269-7D19C89F1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B0B591-9DC3-4C78-89D6-AA2F219AB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8403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4D78D-5886-4A5B-B5C5-4E86C129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72C43-D5FB-41FF-8D32-FA5350D9D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7312A0-776B-4FF4-99C3-113836D8D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42DB2-8068-4BCD-B7A4-9B648E6BB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9319E-9494-4965-BD76-6D5418583E29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5D6FA9-D37A-40D2-B998-DD4E6FDFC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69CC58-0C39-4E2D-99A7-461A4F5F3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55203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BEDA0-5F22-47D2-A13D-06400971E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FEA482-AC92-4F5F-9BEE-6DCA19B51E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3442AB-5529-46E0-A77E-6ABDD21D2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62EB8-0E6C-498B-80EE-84573F71B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89028-E70B-40C5-A41E-4E6D2D9862AC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EFA47-BC41-40A3-8C23-602A6F2F7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4C5F5-8647-46E0-BDA2-3939B66C9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9483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617F-13BE-4DDD-82E7-B43FC69B5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220F8A-3533-4E37-9A79-95E8FCE905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21CF7-ACB2-4ECC-94DE-99FA6094E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E4178-12E5-4435-B4C8-5BCA7B5515E4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F63F7-37C5-4E00-86A1-A0C2EA80F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A13C3-A0F5-4FA9-A7A4-991B61E92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08404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B06E1C-47A2-4853-AF3D-2067E56DB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FB5A07-2163-446B-A8CB-7EDB38E395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49175-8A54-457F-8D10-9A959C1C2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1F24A-93A6-414A-AEAC-C222013F420B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F9068-8F8E-40D6-98FD-A1D7A8CB8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08658-4C7F-400C-BAFB-343826DFD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23979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A836F35-F6F4-48BD-845C-2B3CF3286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F4D773C2-659A-481A-B12C-AB00BC5720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DC0AA-D783-4E46-9EE1-0F2A10ACEE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429000"/>
            <a:ext cx="6096000" cy="3429000"/>
          </a:xfrm>
        </p:spPr>
        <p:txBody>
          <a:bodyPr/>
          <a:lstStyle>
            <a:lvl1pPr marL="0" indent="0" algn="l">
              <a:buFontTx/>
              <a:buNone/>
              <a:defRPr/>
            </a:lvl1pPr>
            <a:lvl3pPr marL="914400" indent="0" algn="l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   </a:t>
            </a:r>
            <a:br>
              <a:rPr lang="en-US" dirty="0"/>
            </a:br>
            <a:r>
              <a:rPr lang="en-US" dirty="0"/>
              <a:t>       Click to edit Master text styles</a:t>
            </a:r>
          </a:p>
          <a:p>
            <a:pPr lvl="2"/>
            <a:br>
              <a:rPr lang="en-US" dirty="0"/>
            </a:br>
            <a:r>
              <a:rPr lang="en-US" dirty="0"/>
              <a:t>Third level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66D672E-4A67-48E6-84B8-7DB399CC8C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3429000"/>
            <a:ext cx="6096000" cy="3429000"/>
          </a:xfrm>
        </p:spPr>
        <p:txBody>
          <a:bodyPr/>
          <a:lstStyle>
            <a:lvl1pPr marL="0" indent="0" algn="l">
              <a:buFontTx/>
              <a:buNone/>
              <a:defRPr/>
            </a:lvl1pPr>
            <a:lvl3pPr marL="914400" indent="0" algn="l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   </a:t>
            </a:r>
            <a:br>
              <a:rPr lang="en-US" dirty="0"/>
            </a:br>
            <a:r>
              <a:rPr lang="en-US" dirty="0"/>
              <a:t>       Click to edit Master text styles</a:t>
            </a:r>
          </a:p>
          <a:p>
            <a:pPr lvl="2"/>
            <a:br>
              <a:rPr lang="en-US" dirty="0"/>
            </a:b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448181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83064-B99A-43E3-89C5-183BB5C25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D4A27E-2F78-4814-ADAB-03C836B70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E1406-C626-44B5-9652-EB29C8191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58EC-4CF2-4A19-94A3-7115BBC86EEA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AEDD2-8AC7-4B05-B143-FF2395B49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CA997-A257-448A-813C-0DD597DC8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18702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C3184-E168-4A83-A791-18BCE35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0CA33-3D70-4634-BCBC-65A0F26D0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DB5AD-B9EB-4460-AE0A-D07CDC6BC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6292A-0C21-47D5-866F-82AF429A73FC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E2AAE-D453-4B8D-8E84-39C8EE3F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9B0F2-BE73-43D9-9361-2B6491972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3159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DD91-BF0E-4564-A729-1B75F9B0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CC8EB8-79DC-4105-BF59-59E1F8E321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03A96-E364-4A11-9EDF-8857088CF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94056-7E44-483D-B57B-B76ECB456F45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501C0-5D7A-4501-8656-70FBDB16D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5BBD1-8648-43B5-B582-0604EE209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9908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8C5B-75EF-4160-9F53-9C30C7D3C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CA437-8239-4C43-9BBA-01C8B0517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2080D2-5A4D-4E9D-8325-221B4174D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937-98D7-4AD2-9210-629EF0A73D9F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C618A-55DC-4808-9095-AA891D2AB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1FD8F-3D68-48BA-8127-ED31135D2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7803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A2935-17C8-488F-A1DD-8E0D498B1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3F805-1C0D-4E74-BE4F-D7963E736A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D31B4-FC6F-4001-BC7D-3BB9D150A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A6B907-7C3D-44FA-84C9-EE287D683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DD99E-E028-48B5-B27E-62554E67AD42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127C4-852C-4FDD-970F-0CB27BD29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8CDB0-C135-4733-8DEC-746193A13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9791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1F65C-E05B-4EFF-AA4B-546E3D7ED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F4AD2E-C883-4314-AC1C-43913DDC4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BADFD9-2874-4B2C-B248-F8FC2DFBA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81308E-FE79-464B-84CD-D8592640C5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9B7A8F-D479-4712-90B0-1EA45A4A4D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A2B19-2B13-4A75-B5C8-D542336D9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2BA98-430D-482E-82B6-03EE97631E4B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B63E0B-F56D-4983-9CC4-A0E025DAF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1BF2E3-EA57-4688-9729-431E2F390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601469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4F68E-B4DB-4783-BB1E-026AD86B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8F57FF-D7FC-4FEF-96F9-1440BFEE9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1DA0-7AA1-4CF7-86F0-F5357E18BFA8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A0C719-DE16-43B6-B8ED-EF7813433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61B62A-7D65-4911-8AF0-D90FC8B53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94378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714DE3-8E14-49E2-A58C-EA9B47968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FE91-B277-4AD9-878F-4544AF5930A6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3AF33E-0B83-4F3D-AA79-406C42949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BAF4C-5935-44B6-9F4E-44565BCEE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78468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92CF-F29F-46B2-AD4E-E1474CF45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95319-E218-4C8C-8195-0E93FAD4C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25FC3-D7E0-4950-BD59-C180AC120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34B05-4476-4B8D-BFC6-2FD5950D0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27E93-68A0-4DC1-B6C3-0C5C1834FC87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DEABE-2D69-43F3-B03E-98D8F902D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A89F3-2768-4183-8F85-66F5261AA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944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596F2-68F2-4858-AACC-80B0CF016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45B034-055C-4502-A1E8-9C2492033A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2CC4AE-B4B8-4EF7-B392-C903389FD7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1AA80-1DF9-4125-99E7-72623B6BF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FF558-856A-43CF-8A9C-314A46A49F5B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ED8185-75BC-412E-BFE2-643F9589A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4A576-E6A7-4A3F-A0F6-E8ECAC12F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012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58493-4919-4EED-9161-082CE1D74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6AA94B-8268-4BF6-8FC4-94C10E4CDA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C4D0F-F56A-4E32-84DD-FDDC15A9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6095E-EF10-4B10-A7D7-87F68A9C46B8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9FD2D-292F-4B9A-80E4-E9E0252FE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E2FA0-4323-4C4A-B233-A04A882B5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29257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5D39B2-1104-4170-A34F-6BE53DB8ED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2F6063-DBC0-42F2-8D69-1CA97301EE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C439F-6846-4B98-9BD1-E19CE147A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903FE-6AB3-4788-9A34-7A7840B06383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E951D-61E4-4A6D-AA8B-EECDF9CD4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9498A-C78A-4894-A92F-4E8BFBD5A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893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417BC-5BB9-4C29-AD8D-32C158AF9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82FEC-A951-4D8C-AE1E-BDE3AE5305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0B5435-6C7C-4885-B164-B5E9E804C9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800756-433C-46D9-8C2D-ABFAF158C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0FE7-255A-48B0-ACA8-D15633D1AEBC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021F95-C869-4F40-B469-F59CBA631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F97EE-654E-476B-BA32-B04913E8A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413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3D946-156E-4741-B1B5-C870A3650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6D166-3A84-4249-B569-C14800F5DE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D5C8B-E363-4B6A-AA6F-54E752E9CE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93A102-3BAC-4229-8D84-66D360668F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4032A6-6F88-415E-AF1D-505D90B1BE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87F4D5-422E-4B1D-B531-F7E8D7412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1EEC-FFCD-43A0-B89F-B690D7FD0E77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1B1A9B-0C21-4A86-BB73-50295391F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8CCD9C-EA1C-4B74-A4CF-C03C0F2D2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8447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C9C07-69B5-42AC-9BD3-F041AFD96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32C421-DB49-41A0-BEC2-E20587B49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876A8-A584-414C-9617-BC3D86E5F2ED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F3AF6C-0534-49FA-9FE3-FB62B7B8B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A2EB39-2555-4D91-963B-B6F9EDCC3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16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B04B59-D775-41B3-96BE-77A9A7220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EBC-48C7-469A-A70F-D209AA0ABBE0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D27223-0CBF-4D78-B269-7D19C89F1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B0B591-9DC3-4C78-89D6-AA2F219AB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337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4D78D-5886-4A5B-B5C5-4E86C129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72C43-D5FB-41FF-8D32-FA5350D9D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7312A0-776B-4FF4-99C3-113836D8D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42DB2-8068-4BCD-B7A4-9B648E6BB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136A4-F1D5-40A7-9EEF-6C6CE4DF580D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5D6FA9-D37A-40D2-B998-DD4E6FDFC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69CC58-0C39-4E2D-99A7-461A4F5F3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7194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BEDA0-5F22-47D2-A13D-06400971E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FEA482-AC92-4F5F-9BEE-6DCA19B51E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3442AB-5529-46E0-A77E-6ABDD21D2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62EB8-0E6C-498B-80EE-84573F71B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1E11B-222B-49BA-ACC4-2E03DDB79B06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EFA47-BC41-40A3-8C23-602A6F2F7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4C5F5-8647-46E0-BDA2-3939B66C9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0782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DEAAFE-E41F-4F8F-BFC4-0475F472A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F5BE0-FC90-4C1E-B9A5-5E83ACF42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9EEAC-6A17-46A1-A05D-BBD753001A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69009-00AD-4F70-9136-408343CE9D36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27D57-4815-4184-886F-BF8C51F202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17FCB-3B73-4584-A06C-ED46C502A0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318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5" r:id="rId14"/>
    <p:sldLayoutId id="2147483676" r:id="rId15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DEAAFE-E41F-4F8F-BFC4-0475F472A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F5BE0-FC90-4C1E-B9A5-5E83ACF42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9EEAC-6A17-46A1-A05D-BBD753001A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4AD5B-83DE-4748-980D-36D15CC658FA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27D57-4815-4184-886F-BF8C51F202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17FCB-3B73-4584-A06C-ED46C502A0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98759-2E07-4507-9B53-894437B8F4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44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853568-5AFC-4FE1-9EFB-D7C38EF5D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18A18B-CF73-49B3-ADC4-4062DDCBD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4A176-DC28-447C-96ED-C153DC3815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0BEF4-5167-4FC6-B44F-5A49176DF2FB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F9FDE-4C01-414A-9902-86656C6D3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14283-5324-4CF1-8D0F-CBEB250BE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15626-FDB3-428B-BF05-FB4D83B96E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967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0.png"/><Relationship Id="rId4" Type="http://schemas.openxmlformats.org/officeDocument/2006/relationships/image" Target="../media/image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53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2.jpg"/><Relationship Id="rId5" Type="http://schemas.openxmlformats.org/officeDocument/2006/relationships/image" Target="../media/image51.jpg"/><Relationship Id="rId4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8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8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8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8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8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8.png"/><Relationship Id="rId4" Type="http://schemas.openxmlformats.org/officeDocument/2006/relationships/image" Target="../media/image8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9.png"/><Relationship Id="rId4" Type="http://schemas.openxmlformats.org/officeDocument/2006/relationships/image" Target="../media/image8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0.png"/><Relationship Id="rId4" Type="http://schemas.openxmlformats.org/officeDocument/2006/relationships/image" Target="../media/image8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sv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4.svg"/><Relationship Id="rId4" Type="http://schemas.openxmlformats.org/officeDocument/2006/relationships/image" Target="../media/image7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gif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0.svg"/><Relationship Id="rId7" Type="http://schemas.openxmlformats.org/officeDocument/2006/relationships/image" Target="../media/image15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g"/><Relationship Id="rId5" Type="http://schemas.openxmlformats.org/officeDocument/2006/relationships/image" Target="../media/image13.jpeg"/><Relationship Id="rId10" Type="http://schemas.openxmlformats.org/officeDocument/2006/relationships/image" Target="../media/image8.jpg"/><Relationship Id="rId4" Type="http://schemas.openxmlformats.org/officeDocument/2006/relationships/image" Target="../media/image12.jpg"/><Relationship Id="rId9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10.svg"/><Relationship Id="rId7" Type="http://schemas.openxmlformats.org/officeDocument/2006/relationships/image" Target="../media/image21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jpe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13" Type="http://schemas.openxmlformats.org/officeDocument/2006/relationships/hyperlink" Target="http://www.google.com/url?sa=i&amp;rct=j&amp;q=&amp;esrc=s&amp;source=images&amp;cd=&amp;cad=rja&amp;uact=8&amp;ved=0ahUKEwi__JKBtOzOAhWLkh4KHRxnDBsQjRwIBw&amp;url=http://www.mirror.co.uk/news/uk-news/33000-heart-attack-victims-killed-7935050&amp;bvm=bv.131286987,d.dmo&amp;psig=AFQjCNGU0cX7qLe-90SK6lr7FDwYx1IvPw&amp;ust=1472758702824516" TargetMode="External"/><Relationship Id="rId3" Type="http://schemas.openxmlformats.org/officeDocument/2006/relationships/image" Target="../media/image10.svg"/><Relationship Id="rId7" Type="http://schemas.openxmlformats.org/officeDocument/2006/relationships/hyperlink" Target="http://www.google.com/url?sa=i&amp;rct=j&amp;q=&amp;esrc=s&amp;source=images&amp;cd=&amp;cad=rja&amp;uact=8&amp;ved=0ahUKEwiu3cyNh_vOAhVImR4KHXSJA9sQjRwIBw&amp;url=http://watchfit.com/exercise/shortness-of-breath-during-exercise-2/&amp;bvm=bv.131783435,d.dmo&amp;psig=AFQjCNGEA_PRib6InOwl8ZS4LTzup61hug&amp;ust=1473262029128639" TargetMode="External"/><Relationship Id="rId12" Type="http://schemas.openxmlformats.org/officeDocument/2006/relationships/image" Target="../media/image25.jpeg"/><Relationship Id="rId2" Type="http://schemas.openxmlformats.org/officeDocument/2006/relationships/image" Target="../media/image9.png"/><Relationship Id="rId16" Type="http://schemas.openxmlformats.org/officeDocument/2006/relationships/hyperlink" Target="https://www.pngall.com/air-pollution-png/download/62263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11" Type="http://schemas.openxmlformats.org/officeDocument/2006/relationships/hyperlink" Target="http://www.google.com/url?sa=i&amp;rct=j&amp;q=&amp;esrc=s&amp;source=images&amp;cd=&amp;cad=rja&amp;uact=8&amp;ved=0ahUKEwjEvuabs-zOAhVGbR4KHeYTAeYQjRwIBw&amp;url=http://www.alliesforchildren.org/what-is-the-state-of-childrens-health-in-allegheny-county/&amp;bvm=bv.131286987,d.dmo&amp;psig=AFQjCNHVvE2uCDUUubAuCXg8-oYnzXBZSA&amp;ust=1472758498738042" TargetMode="External"/><Relationship Id="rId5" Type="http://schemas.openxmlformats.org/officeDocument/2006/relationships/hyperlink" Target="http://www.google.com/url?sa=i&amp;rct=j&amp;q=&amp;esrc=s&amp;source=images&amp;cd=&amp;cad=rja&amp;uact=8&amp;ved=0ahUKEwiJu8r5hfvOAhWDGR4KHb64CTUQjRwIBw&amp;url=http://sextonvisiongroup.com/top-10-tips-for-eye-health/&amp;psig=AFQjCNFjozX6PnbARUMOGG4uZzr6C-C6XQ&amp;ust=1473261777477570" TargetMode="External"/><Relationship Id="rId15" Type="http://schemas.openxmlformats.org/officeDocument/2006/relationships/image" Target="../media/image27.png"/><Relationship Id="rId10" Type="http://schemas.openxmlformats.org/officeDocument/2006/relationships/image" Target="../media/image24.jpeg"/><Relationship Id="rId4" Type="http://schemas.openxmlformats.org/officeDocument/2006/relationships/image" Target="../media/image8.jpg"/><Relationship Id="rId9" Type="http://schemas.openxmlformats.org/officeDocument/2006/relationships/hyperlink" Target="http://www.google.com/url?sa=i&amp;rct=j&amp;q=&amp;esrc=s&amp;source=images&amp;cd=&amp;cad=rja&amp;uact=8&amp;ved=0ahUKEwjUmsCNifvOAhXFHh4KHXiUB6AQjRwIBw&amp;url=http://atlantablackstar.com/2015/08/07/harder-breathe-african-american-children-likely-complications-asthma/&amp;bvm=bv.131783435,d.dmo&amp;psig=AFQjCNHZedyPnR_v6RQT0c-I2a6MndWNNA&amp;ust=1473262622035663" TargetMode="External"/><Relationship Id="rId14" Type="http://schemas.openxmlformats.org/officeDocument/2006/relationships/image" Target="../media/image2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30.svg"/><Relationship Id="rId5" Type="http://schemas.openxmlformats.org/officeDocument/2006/relationships/image" Target="../media/image9.png"/><Relationship Id="rId4" Type="http://schemas.openxmlformats.org/officeDocument/2006/relationships/image" Target="../media/image29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g"/><Relationship Id="rId3" Type="http://schemas.openxmlformats.org/officeDocument/2006/relationships/image" Target="../media/image10.svg"/><Relationship Id="rId7" Type="http://schemas.openxmlformats.org/officeDocument/2006/relationships/image" Target="../media/image3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8.jpg"/><Relationship Id="rId9" Type="http://schemas.openxmlformats.org/officeDocument/2006/relationships/image" Target="../media/image3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58EAD2-55E0-4D57-8D8F-F6221F940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315" y="26065"/>
            <a:ext cx="9245394" cy="6808446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18C28B1-B5A6-4FBF-BF0A-16EAB438A60D}"/>
              </a:ext>
            </a:extLst>
          </p:cNvPr>
          <p:cNvSpPr/>
          <p:nvPr/>
        </p:nvSpPr>
        <p:spPr>
          <a:xfrm>
            <a:off x="4623665" y="0"/>
            <a:ext cx="7568336" cy="6858000"/>
          </a:xfrm>
          <a:custGeom>
            <a:avLst/>
            <a:gdLst>
              <a:gd name="connsiteX0" fmla="*/ 5184987 w 8063637"/>
              <a:gd name="connsiteY0" fmla="*/ 0 h 6858000"/>
              <a:gd name="connsiteX1" fmla="*/ 8063637 w 8063637"/>
              <a:gd name="connsiteY1" fmla="*/ 0 h 6858000"/>
              <a:gd name="connsiteX2" fmla="*/ 8063637 w 8063637"/>
              <a:gd name="connsiteY2" fmla="*/ 6858000 h 6858000"/>
              <a:gd name="connsiteX3" fmla="*/ 0 w 8063637"/>
              <a:gd name="connsiteY3" fmla="*/ 6858000 h 6858000"/>
              <a:gd name="connsiteX4" fmla="*/ 5184987 w 8063637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63637" h="6858000">
                <a:moveTo>
                  <a:pt x="5184987" y="0"/>
                </a:moveTo>
                <a:lnTo>
                  <a:pt x="8063637" y="0"/>
                </a:lnTo>
                <a:lnTo>
                  <a:pt x="8063637" y="6858000"/>
                </a:lnTo>
                <a:lnTo>
                  <a:pt x="0" y="6858000"/>
                </a:lnTo>
                <a:lnTo>
                  <a:pt x="5184987" y="0"/>
                </a:lnTo>
                <a:close/>
              </a:path>
            </a:pathLst>
          </a:custGeom>
          <a:solidFill>
            <a:schemeClr val="tx2">
              <a:lumMod val="50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FE4D00-757C-47FC-BF42-BA3534714325}"/>
              </a:ext>
            </a:extLst>
          </p:cNvPr>
          <p:cNvSpPr/>
          <p:nvPr/>
        </p:nvSpPr>
        <p:spPr>
          <a:xfrm rot="2209419">
            <a:off x="5936544" y="2163830"/>
            <a:ext cx="435937" cy="5351380"/>
          </a:xfrm>
          <a:custGeom>
            <a:avLst/>
            <a:gdLst>
              <a:gd name="connsiteX0" fmla="*/ 0 w 786722"/>
              <a:gd name="connsiteY0" fmla="*/ 0 h 6255658"/>
              <a:gd name="connsiteX1" fmla="*/ 786722 w 786722"/>
              <a:gd name="connsiteY1" fmla="*/ 0 h 6255658"/>
              <a:gd name="connsiteX2" fmla="*/ 786722 w 786722"/>
              <a:gd name="connsiteY2" fmla="*/ 6255658 h 6255658"/>
              <a:gd name="connsiteX3" fmla="*/ 0 w 786722"/>
              <a:gd name="connsiteY3" fmla="*/ 6255658 h 6255658"/>
              <a:gd name="connsiteX4" fmla="*/ 0 w 786722"/>
              <a:gd name="connsiteY4" fmla="*/ 0 h 6255658"/>
              <a:gd name="connsiteX0" fmla="*/ 0 w 786722"/>
              <a:gd name="connsiteY0" fmla="*/ 0 h 6255658"/>
              <a:gd name="connsiteX1" fmla="*/ 786722 w 786722"/>
              <a:gd name="connsiteY1" fmla="*/ 0 h 6255658"/>
              <a:gd name="connsiteX2" fmla="*/ 761800 w 786722"/>
              <a:gd name="connsiteY2" fmla="*/ 5074752 h 6255658"/>
              <a:gd name="connsiteX3" fmla="*/ 0 w 786722"/>
              <a:gd name="connsiteY3" fmla="*/ 6255658 h 6255658"/>
              <a:gd name="connsiteX4" fmla="*/ 0 w 786722"/>
              <a:gd name="connsiteY4" fmla="*/ 0 h 6255658"/>
              <a:gd name="connsiteX0" fmla="*/ 0 w 786722"/>
              <a:gd name="connsiteY0" fmla="*/ 0 h 5694269"/>
              <a:gd name="connsiteX1" fmla="*/ 786722 w 786722"/>
              <a:gd name="connsiteY1" fmla="*/ 0 h 5694269"/>
              <a:gd name="connsiteX2" fmla="*/ 761800 w 786722"/>
              <a:gd name="connsiteY2" fmla="*/ 5074752 h 5694269"/>
              <a:gd name="connsiteX3" fmla="*/ 1811 w 786722"/>
              <a:gd name="connsiteY3" fmla="*/ 5694269 h 5694269"/>
              <a:gd name="connsiteX4" fmla="*/ 0 w 786722"/>
              <a:gd name="connsiteY4" fmla="*/ 0 h 5694269"/>
              <a:gd name="connsiteX0" fmla="*/ 0 w 786722"/>
              <a:gd name="connsiteY0" fmla="*/ 0 h 5694269"/>
              <a:gd name="connsiteX1" fmla="*/ 786722 w 786722"/>
              <a:gd name="connsiteY1" fmla="*/ 0 h 5694269"/>
              <a:gd name="connsiteX2" fmla="*/ 767169 w 786722"/>
              <a:gd name="connsiteY2" fmla="*/ 5102638 h 5694269"/>
              <a:gd name="connsiteX3" fmla="*/ 1811 w 786722"/>
              <a:gd name="connsiteY3" fmla="*/ 5694269 h 5694269"/>
              <a:gd name="connsiteX4" fmla="*/ 0 w 786722"/>
              <a:gd name="connsiteY4" fmla="*/ 0 h 5694269"/>
              <a:gd name="connsiteX0" fmla="*/ 0 w 786722"/>
              <a:gd name="connsiteY0" fmla="*/ 0 h 5694269"/>
              <a:gd name="connsiteX1" fmla="*/ 786722 w 786722"/>
              <a:gd name="connsiteY1" fmla="*/ 0 h 5694269"/>
              <a:gd name="connsiteX2" fmla="*/ 784057 w 786722"/>
              <a:gd name="connsiteY2" fmla="*/ 5077697 h 5694269"/>
              <a:gd name="connsiteX3" fmla="*/ 1811 w 786722"/>
              <a:gd name="connsiteY3" fmla="*/ 5694269 h 5694269"/>
              <a:gd name="connsiteX4" fmla="*/ 0 w 786722"/>
              <a:gd name="connsiteY4" fmla="*/ 0 h 5694269"/>
              <a:gd name="connsiteX0" fmla="*/ 0 w 786722"/>
              <a:gd name="connsiteY0" fmla="*/ 0 h 5351380"/>
              <a:gd name="connsiteX1" fmla="*/ 786722 w 786722"/>
              <a:gd name="connsiteY1" fmla="*/ 0 h 5351380"/>
              <a:gd name="connsiteX2" fmla="*/ 784057 w 786722"/>
              <a:gd name="connsiteY2" fmla="*/ 5077697 h 5351380"/>
              <a:gd name="connsiteX3" fmla="*/ 25231 w 786722"/>
              <a:gd name="connsiteY3" fmla="*/ 5351380 h 5351380"/>
              <a:gd name="connsiteX4" fmla="*/ 0 w 786722"/>
              <a:gd name="connsiteY4" fmla="*/ 0 h 5351380"/>
              <a:gd name="connsiteX0" fmla="*/ 0 w 786722"/>
              <a:gd name="connsiteY0" fmla="*/ 0 h 5351380"/>
              <a:gd name="connsiteX1" fmla="*/ 786722 w 786722"/>
              <a:gd name="connsiteY1" fmla="*/ 0 h 5351380"/>
              <a:gd name="connsiteX2" fmla="*/ 784057 w 786722"/>
              <a:gd name="connsiteY2" fmla="*/ 5077697 h 5351380"/>
              <a:gd name="connsiteX3" fmla="*/ 25231 w 786722"/>
              <a:gd name="connsiteY3" fmla="*/ 5351380 h 5351380"/>
              <a:gd name="connsiteX4" fmla="*/ 0 w 786722"/>
              <a:gd name="connsiteY4" fmla="*/ 0 h 5351380"/>
              <a:gd name="connsiteX0" fmla="*/ 0 w 786722"/>
              <a:gd name="connsiteY0" fmla="*/ 0 h 5351380"/>
              <a:gd name="connsiteX1" fmla="*/ 786722 w 786722"/>
              <a:gd name="connsiteY1" fmla="*/ 0 h 5351380"/>
              <a:gd name="connsiteX2" fmla="*/ 756584 w 786722"/>
              <a:gd name="connsiteY2" fmla="*/ 5057365 h 5351380"/>
              <a:gd name="connsiteX3" fmla="*/ 25231 w 786722"/>
              <a:gd name="connsiteY3" fmla="*/ 5351380 h 5351380"/>
              <a:gd name="connsiteX4" fmla="*/ 0 w 786722"/>
              <a:gd name="connsiteY4" fmla="*/ 0 h 5351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6722" h="5351380">
                <a:moveTo>
                  <a:pt x="0" y="0"/>
                </a:moveTo>
                <a:lnTo>
                  <a:pt x="786722" y="0"/>
                </a:lnTo>
                <a:cubicBezTo>
                  <a:pt x="780204" y="1700879"/>
                  <a:pt x="763102" y="3356486"/>
                  <a:pt x="756584" y="5057365"/>
                </a:cubicBezTo>
                <a:cubicBezTo>
                  <a:pt x="495835" y="5262889"/>
                  <a:pt x="749069" y="5064784"/>
                  <a:pt x="25231" y="5351380"/>
                </a:cubicBezTo>
                <a:cubicBezTo>
                  <a:pt x="24627" y="3453290"/>
                  <a:pt x="604" y="1898090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3638AE-C4EC-4EE5-A83E-61946F50B259}"/>
              </a:ext>
            </a:extLst>
          </p:cNvPr>
          <p:cNvSpPr/>
          <p:nvPr/>
        </p:nvSpPr>
        <p:spPr>
          <a:xfrm rot="2247772">
            <a:off x="7677904" y="-707169"/>
            <a:ext cx="611148" cy="5112719"/>
          </a:xfrm>
          <a:custGeom>
            <a:avLst/>
            <a:gdLst>
              <a:gd name="connsiteX0" fmla="*/ 0 w 599319"/>
              <a:gd name="connsiteY0" fmla="*/ 0 h 6255658"/>
              <a:gd name="connsiteX1" fmla="*/ 599319 w 599319"/>
              <a:gd name="connsiteY1" fmla="*/ 0 h 6255658"/>
              <a:gd name="connsiteX2" fmla="*/ 599319 w 599319"/>
              <a:gd name="connsiteY2" fmla="*/ 6255658 h 6255658"/>
              <a:gd name="connsiteX3" fmla="*/ 0 w 599319"/>
              <a:gd name="connsiteY3" fmla="*/ 6255658 h 6255658"/>
              <a:gd name="connsiteX4" fmla="*/ 0 w 599319"/>
              <a:gd name="connsiteY4" fmla="*/ 0 h 6255658"/>
              <a:gd name="connsiteX0" fmla="*/ 16429 w 599319"/>
              <a:gd name="connsiteY0" fmla="*/ 1587415 h 6255658"/>
              <a:gd name="connsiteX1" fmla="*/ 599319 w 599319"/>
              <a:gd name="connsiteY1" fmla="*/ 0 h 6255658"/>
              <a:gd name="connsiteX2" fmla="*/ 599319 w 599319"/>
              <a:gd name="connsiteY2" fmla="*/ 6255658 h 6255658"/>
              <a:gd name="connsiteX3" fmla="*/ 0 w 599319"/>
              <a:gd name="connsiteY3" fmla="*/ 6255658 h 6255658"/>
              <a:gd name="connsiteX4" fmla="*/ 16429 w 599319"/>
              <a:gd name="connsiteY4" fmla="*/ 1587415 h 6255658"/>
              <a:gd name="connsiteX0" fmla="*/ 16429 w 611148"/>
              <a:gd name="connsiteY0" fmla="*/ 444476 h 5112719"/>
              <a:gd name="connsiteX1" fmla="*/ 611148 w 611148"/>
              <a:gd name="connsiteY1" fmla="*/ 0 h 5112719"/>
              <a:gd name="connsiteX2" fmla="*/ 599319 w 611148"/>
              <a:gd name="connsiteY2" fmla="*/ 5112719 h 5112719"/>
              <a:gd name="connsiteX3" fmla="*/ 0 w 611148"/>
              <a:gd name="connsiteY3" fmla="*/ 5112719 h 5112719"/>
              <a:gd name="connsiteX4" fmla="*/ 16429 w 611148"/>
              <a:gd name="connsiteY4" fmla="*/ 444476 h 5112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1148" h="5112719">
                <a:moveTo>
                  <a:pt x="16429" y="444476"/>
                </a:moveTo>
                <a:lnTo>
                  <a:pt x="611148" y="0"/>
                </a:lnTo>
                <a:lnTo>
                  <a:pt x="599319" y="5112719"/>
                </a:lnTo>
                <a:lnTo>
                  <a:pt x="0" y="5112719"/>
                </a:lnTo>
                <a:cubicBezTo>
                  <a:pt x="5476" y="3556638"/>
                  <a:pt x="10953" y="2000557"/>
                  <a:pt x="16429" y="44447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9DF819-0082-41AA-ACB4-B0564110E22F}"/>
              </a:ext>
            </a:extLst>
          </p:cNvPr>
          <p:cNvSpPr/>
          <p:nvPr/>
        </p:nvSpPr>
        <p:spPr>
          <a:xfrm>
            <a:off x="88900" y="101600"/>
            <a:ext cx="12001500" cy="66421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848854E-EC85-4CF3-8AD9-F08CC32C4EFB}"/>
              </a:ext>
            </a:extLst>
          </p:cNvPr>
          <p:cNvSpPr/>
          <p:nvPr/>
        </p:nvSpPr>
        <p:spPr>
          <a:xfrm>
            <a:off x="5644658" y="6319349"/>
            <a:ext cx="266700" cy="2667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93711A5-0521-47F6-A8D6-7E278637972F}"/>
              </a:ext>
            </a:extLst>
          </p:cNvPr>
          <p:cNvSpPr/>
          <p:nvPr/>
        </p:nvSpPr>
        <p:spPr>
          <a:xfrm>
            <a:off x="6013944" y="6319349"/>
            <a:ext cx="266700" cy="266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AD769CC-7507-48E2-856D-F7FD1D0F547C}"/>
              </a:ext>
            </a:extLst>
          </p:cNvPr>
          <p:cNvSpPr/>
          <p:nvPr/>
        </p:nvSpPr>
        <p:spPr>
          <a:xfrm>
            <a:off x="6378286" y="6319349"/>
            <a:ext cx="266700" cy="266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itle 5">
            <a:extLst>
              <a:ext uri="{FF2B5EF4-FFF2-40B4-BE49-F238E27FC236}">
                <a16:creationId xmlns:a16="http://schemas.microsoft.com/office/drawing/2014/main" id="{FA2FEE5F-A1A6-4E84-A713-B9A9336C7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1126" y="4528973"/>
            <a:ext cx="6597211" cy="1325563"/>
          </a:xfrm>
        </p:spPr>
        <p:txBody>
          <a:bodyPr>
            <a:no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Raleway" panose="020B0503030101060003" pitchFamily="34" charset="0"/>
              </a:rPr>
              <a:t>Air Quality and Pollution Prevention </a:t>
            </a:r>
            <a:endParaRPr lang="en-GB" sz="6000" b="1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D9F1C2-4DB5-110B-3A81-B03E15E88B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550" y="1689414"/>
            <a:ext cx="1334105" cy="11251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28EFF0-B420-FC26-DB3F-20DBC267D9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550"/>
            <a:ext cx="1327211" cy="10585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A4283D-C94B-FF70-BAC8-2D02BA2C95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676" y="271952"/>
            <a:ext cx="1334105" cy="11251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5B42BF-B855-AC7A-21A4-B838D72867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38" y="1649215"/>
            <a:ext cx="1348070" cy="1058541"/>
          </a:xfrm>
          <a:prstGeom prst="rect">
            <a:avLst/>
          </a:prstGeom>
        </p:spPr>
      </p:pic>
      <p:sp>
        <p:nvSpPr>
          <p:cNvPr id="20" name="Date Placeholder 19">
            <a:extLst>
              <a:ext uri="{FF2B5EF4-FFF2-40B4-BE49-F238E27FC236}">
                <a16:creationId xmlns:a16="http://schemas.microsoft.com/office/drawing/2014/main" id="{3F44993E-DE57-9380-D21C-8F65148F01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3209" y="6466810"/>
            <a:ext cx="2931660" cy="365125"/>
          </a:xfrm>
        </p:spPr>
        <p:txBody>
          <a:bodyPr/>
          <a:lstStyle/>
          <a:p>
            <a:fld id="{9CE0B2C5-C5D1-4A6B-8004-654783D444BE}" type="datetime8">
              <a:rPr lang="en-UG" sz="1400" b="1" smtClean="0">
                <a:solidFill>
                  <a:schemeClr val="tx1"/>
                </a:solidFill>
              </a:rPr>
              <a:t>02/11/2023 21:39</a:t>
            </a:fld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1778A65E-FDDE-751D-4B2D-D443BD148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1</a:t>
            </a:fld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6389C2-94F2-F5C5-5D9A-4078D932FB74}"/>
              </a:ext>
            </a:extLst>
          </p:cNvPr>
          <p:cNvSpPr txBox="1"/>
          <p:nvPr/>
        </p:nvSpPr>
        <p:spPr>
          <a:xfrm>
            <a:off x="357554" y="4464573"/>
            <a:ext cx="22874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7</a:t>
            </a:r>
            <a:endParaRPr lang="en-UG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012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8297766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</a:t>
            </a:r>
            <a:r>
              <a:rPr lang="en-GB" sz="3600" b="1" dirty="0" err="1">
                <a:latin typeface="Raleway" panose="020B0503030101060003" pitchFamily="34" charset="0"/>
              </a:rPr>
              <a:t>Atonsu</a:t>
            </a:r>
            <a:r>
              <a:rPr lang="en-GB" sz="3600" b="1" dirty="0">
                <a:latin typeface="Raleway" panose="020B0503030101060003" pitchFamily="34" charset="0"/>
              </a:rPr>
              <a:t> High School Junction)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z="1400" smtClean="0"/>
              <a:t>02/11/2023 21:39</a:t>
            </a:fld>
            <a:endParaRPr lang="en-GB" sz="1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0874149" y="10595"/>
            <a:ext cx="1081255" cy="835008"/>
          </a:xfrm>
          <a:prstGeom prst="flowChartConnector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BDA13A-95FE-AD9C-A16B-5FAE58BDB7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3" y="1256613"/>
            <a:ext cx="5648325" cy="42628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5B00E0-25A4-97CA-1F31-AE33F99144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0704" y="1725019"/>
            <a:ext cx="5671296" cy="379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788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8297766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</a:t>
            </a:r>
            <a:r>
              <a:rPr lang="en-GB" sz="3600" b="1" dirty="0" err="1">
                <a:latin typeface="Raleway" panose="020B0503030101060003" pitchFamily="34" charset="0"/>
              </a:rPr>
              <a:t>Atonsu</a:t>
            </a:r>
            <a:r>
              <a:rPr lang="en-GB" sz="3600" b="1" dirty="0">
                <a:latin typeface="Raleway" panose="020B0503030101060003" pitchFamily="34" charset="0"/>
              </a:rPr>
              <a:t> High School Junction)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z="1400" smtClean="0"/>
              <a:t>02/11/2023 21:39</a:t>
            </a:fld>
            <a:endParaRPr lang="en-GB" sz="1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0874149" y="10595"/>
            <a:ext cx="1081255" cy="835008"/>
          </a:xfrm>
          <a:prstGeom prst="flowChartConnector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8837BD-B560-39AB-8AD1-FF60A74361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5" y="1828799"/>
            <a:ext cx="5533815" cy="45472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99D630-4899-DA1B-427E-9FCB35E935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891" y="1483738"/>
            <a:ext cx="4899885" cy="475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22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8297766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</a:t>
            </a:r>
            <a:r>
              <a:rPr lang="en-GB" sz="3600" b="1" dirty="0" err="1">
                <a:latin typeface="Raleway" panose="020B0503030101060003" pitchFamily="34" charset="0"/>
              </a:rPr>
              <a:t>Atonsu</a:t>
            </a:r>
            <a:r>
              <a:rPr lang="en-GB" sz="3600" b="1" dirty="0">
                <a:latin typeface="Raleway" panose="020B0503030101060003" pitchFamily="34" charset="0"/>
              </a:rPr>
              <a:t> High School Junction)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z="1400" smtClean="0"/>
              <a:t>02/11/2023 21:39</a:t>
            </a:fld>
            <a:endParaRPr lang="en-GB" sz="1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0874149" y="10595"/>
            <a:ext cx="1081255" cy="835008"/>
          </a:xfrm>
          <a:prstGeom prst="flowChartConnector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9DCE960-AC03-8F4F-7B85-15A37BE5A9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887" y="1519466"/>
            <a:ext cx="5740113" cy="43972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286A47-8E39-313E-00E8-EE47ED3AAF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89" y="1519466"/>
            <a:ext cx="5457726" cy="384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990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8297766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</a:t>
            </a:r>
            <a:r>
              <a:rPr lang="en-GB" sz="3600" b="1" dirty="0" err="1">
                <a:latin typeface="Raleway" panose="020B0503030101060003" pitchFamily="34" charset="0"/>
              </a:rPr>
              <a:t>Atonsu</a:t>
            </a:r>
            <a:r>
              <a:rPr lang="en-GB" sz="3600" b="1" dirty="0">
                <a:latin typeface="Raleway" panose="020B0503030101060003" pitchFamily="34" charset="0"/>
              </a:rPr>
              <a:t> High School Junction)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z="1400" smtClean="0"/>
              <a:t>02/11/2023 21:39</a:t>
            </a:fld>
            <a:endParaRPr lang="en-GB" sz="1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0874149" y="10595"/>
            <a:ext cx="1081255" cy="835008"/>
          </a:xfrm>
          <a:prstGeom prst="flowChartConnector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FB4460-ECDF-9AD9-AB00-4FCDFF8A32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3" y="1672864"/>
            <a:ext cx="4532218" cy="4069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156725-AC1C-40A7-6481-D46FB2877A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341" y="1982426"/>
            <a:ext cx="7499536" cy="375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904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8297766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</a:t>
            </a:r>
            <a:r>
              <a:rPr lang="en-GB" sz="3600" b="1" dirty="0" err="1">
                <a:latin typeface="Raleway" panose="020B0503030101060003" pitchFamily="34" charset="0"/>
              </a:rPr>
              <a:t>Atonsu</a:t>
            </a:r>
            <a:r>
              <a:rPr lang="en-GB" sz="3600" b="1" dirty="0">
                <a:latin typeface="Raleway" panose="020B0503030101060003" pitchFamily="34" charset="0"/>
              </a:rPr>
              <a:t> High School Junction)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z="1400" smtClean="0"/>
              <a:t>02/11/2023 21:39</a:t>
            </a:fld>
            <a:endParaRPr lang="en-GB" sz="1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0874149" y="10595"/>
            <a:ext cx="1081255" cy="835008"/>
          </a:xfrm>
          <a:prstGeom prst="flowChartConnector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3684A68-6BDB-C43F-40A4-36C3DC6E67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326" y="1537206"/>
            <a:ext cx="5323035" cy="36228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BBF820-3BCB-276E-942E-46890A134D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55" y="1799415"/>
            <a:ext cx="5323035" cy="362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43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8297766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</a:t>
            </a:r>
            <a:r>
              <a:rPr lang="en-GB" sz="3600" b="1" dirty="0" err="1">
                <a:latin typeface="Raleway" panose="020B0503030101060003" pitchFamily="34" charset="0"/>
              </a:rPr>
              <a:t>Atonsu</a:t>
            </a:r>
            <a:r>
              <a:rPr lang="en-GB" sz="3600" b="1" dirty="0">
                <a:latin typeface="Raleway" panose="020B0503030101060003" pitchFamily="34" charset="0"/>
              </a:rPr>
              <a:t> High School Junction)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z="1400" smtClean="0"/>
              <a:t>02/11/2023 21:39</a:t>
            </a:fld>
            <a:endParaRPr lang="en-GB" sz="1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0874149" y="10595"/>
            <a:ext cx="1081255" cy="835008"/>
          </a:xfrm>
          <a:prstGeom prst="flowChartConnector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6AB935-D3C6-728D-A2E7-57AA9D8CBF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4" y="1497552"/>
            <a:ext cx="4581525" cy="38628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AC5A8D-E039-E25F-4435-15790FE2DA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08423"/>
            <a:ext cx="5772150" cy="418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869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8297766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</a:t>
            </a:r>
            <a:r>
              <a:rPr lang="en-GB" sz="3600" b="1" dirty="0" err="1">
                <a:latin typeface="Raleway" panose="020B0503030101060003" pitchFamily="34" charset="0"/>
              </a:rPr>
              <a:t>Atonsu</a:t>
            </a:r>
            <a:r>
              <a:rPr lang="en-GB" sz="3600" b="1" dirty="0">
                <a:latin typeface="Raleway" panose="020B0503030101060003" pitchFamily="34" charset="0"/>
              </a:rPr>
              <a:t> High School Junction)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z="1400" smtClean="0"/>
              <a:t>02/11/2023 21:39</a:t>
            </a:fld>
            <a:endParaRPr lang="en-GB" sz="1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0874149" y="10595"/>
            <a:ext cx="1081255" cy="835008"/>
          </a:xfrm>
          <a:prstGeom prst="flowChartConnector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4568DFE-11FE-4ADF-6A09-A151AFC0D9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81" y="1484797"/>
            <a:ext cx="10676519" cy="489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221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573" y="131436"/>
            <a:ext cx="10244883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(Results from pollution measurement)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562" y="6581415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21:39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17</a:t>
            </a:fld>
            <a:endParaRPr lang="en-GB"/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75855" y="5268577"/>
            <a:ext cx="1081255" cy="1081255"/>
          </a:xfrm>
          <a:prstGeom prst="flowChartConnector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C0FCA5-5706-764B-6786-6AF54D0C22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1861" y="1008872"/>
            <a:ext cx="4553958" cy="24201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3A4E0B7-4AE3-2DB2-511A-12F8F91587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1861" y="4118785"/>
            <a:ext cx="4326149" cy="24201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DC7457A-BB12-6FAB-A656-2EF65B60EC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3" y="1328407"/>
            <a:ext cx="5486400" cy="3657600"/>
          </a:xfrm>
          <a:prstGeom prst="rect">
            <a:avLst/>
          </a:prstGeom>
        </p:spPr>
      </p:pic>
      <p:sp>
        <p:nvSpPr>
          <p:cNvPr id="19" name="Arrow: Right 18">
            <a:extLst>
              <a:ext uri="{FF2B5EF4-FFF2-40B4-BE49-F238E27FC236}">
                <a16:creationId xmlns:a16="http://schemas.microsoft.com/office/drawing/2014/main" id="{093178F1-6141-1587-D185-9C5F1109C802}"/>
              </a:ext>
            </a:extLst>
          </p:cNvPr>
          <p:cNvSpPr/>
          <p:nvPr/>
        </p:nvSpPr>
        <p:spPr>
          <a:xfrm rot="954599">
            <a:off x="1571020" y="4047317"/>
            <a:ext cx="4392808" cy="7952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86012EAA-D85B-E16E-6189-4A55A7137CAF}"/>
              </a:ext>
            </a:extLst>
          </p:cNvPr>
          <p:cNvSpPr/>
          <p:nvPr/>
        </p:nvSpPr>
        <p:spPr>
          <a:xfrm rot="20638963">
            <a:off x="4655665" y="2572789"/>
            <a:ext cx="1074284" cy="66864"/>
          </a:xfrm>
          <a:prstGeom prst="rightArrow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C11624-607F-D3C8-8804-53D764A703C4}"/>
              </a:ext>
            </a:extLst>
          </p:cNvPr>
          <p:cNvSpPr txBox="1"/>
          <p:nvPr/>
        </p:nvSpPr>
        <p:spPr>
          <a:xfrm>
            <a:off x="1848137" y="5311571"/>
            <a:ext cx="4911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Ghana Standard for PM </a:t>
            </a:r>
            <a:r>
              <a:rPr lang="en-US" sz="1400" dirty="0"/>
              <a:t>2.5</a:t>
            </a:r>
          </a:p>
          <a:p>
            <a:endParaRPr lang="en-US" dirty="0"/>
          </a:p>
          <a:p>
            <a:r>
              <a:rPr lang="en-US" dirty="0"/>
              <a:t> WHO threshold for PM </a:t>
            </a:r>
            <a:r>
              <a:rPr lang="en-US" sz="1400" dirty="0"/>
              <a:t>2.5</a:t>
            </a:r>
          </a:p>
          <a:p>
            <a:endParaRPr lang="en-UG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76BA7D1-1DD3-1AF5-3F91-9521DE49523E}"/>
              </a:ext>
            </a:extLst>
          </p:cNvPr>
          <p:cNvSpPr/>
          <p:nvPr/>
        </p:nvSpPr>
        <p:spPr>
          <a:xfrm>
            <a:off x="762499" y="5495769"/>
            <a:ext cx="712810" cy="343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51E4916-85C9-1F43-EC87-B47D3654E618}"/>
              </a:ext>
            </a:extLst>
          </p:cNvPr>
          <p:cNvSpPr/>
          <p:nvPr/>
        </p:nvSpPr>
        <p:spPr>
          <a:xfrm flipH="1">
            <a:off x="1135682" y="6034156"/>
            <a:ext cx="84013" cy="3404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6209504-7C27-B873-7538-AEC188E1AA75}"/>
              </a:ext>
            </a:extLst>
          </p:cNvPr>
          <p:cNvSpPr/>
          <p:nvPr/>
        </p:nvSpPr>
        <p:spPr>
          <a:xfrm flipH="1">
            <a:off x="952471" y="6040186"/>
            <a:ext cx="84013" cy="3094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C8245A9-E910-92AC-B5F1-6F9191B18F95}"/>
              </a:ext>
            </a:extLst>
          </p:cNvPr>
          <p:cNvSpPr/>
          <p:nvPr/>
        </p:nvSpPr>
        <p:spPr>
          <a:xfrm flipH="1">
            <a:off x="759442" y="6038581"/>
            <a:ext cx="89393" cy="3122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EF9A5B9-083B-7175-CA29-6463E317CD46}"/>
              </a:ext>
            </a:extLst>
          </p:cNvPr>
          <p:cNvSpPr/>
          <p:nvPr/>
        </p:nvSpPr>
        <p:spPr>
          <a:xfrm flipH="1">
            <a:off x="1336393" y="6033089"/>
            <a:ext cx="108317" cy="2754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85624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574" y="131436"/>
            <a:ext cx="8825192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(Landfill Site 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21:39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18</a:t>
            </a:fld>
            <a:endParaRPr lang="en-GB"/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29407" y="-35417"/>
            <a:ext cx="1081255" cy="881020"/>
          </a:xfrm>
          <a:prstGeom prst="flowChartConnector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BF06658-F2F1-845E-1248-8C24EAFCBB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50" y="2093361"/>
            <a:ext cx="5543550" cy="332580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298B0EE-870F-A93B-29A6-3E6E0AC5FE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058" y="1950486"/>
            <a:ext cx="5124450" cy="376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820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574" y="131436"/>
            <a:ext cx="8825192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(Landfill Site 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21:43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19</a:t>
            </a:fld>
            <a:endParaRPr lang="en-GB"/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29407" y="-35417"/>
            <a:ext cx="1081255" cy="881020"/>
          </a:xfrm>
          <a:prstGeom prst="flowChartConnector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FAA547-89FB-C953-9AAF-12CE184496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21910"/>
            <a:ext cx="5953125" cy="381308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2752F16-850F-048A-E520-D9E58D7623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1807787"/>
            <a:ext cx="5239872" cy="381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385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20CF9-2408-4989-B91C-8FFA83AC6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80" y="482547"/>
            <a:ext cx="5037862" cy="4635192"/>
          </a:xfrm>
        </p:spPr>
        <p:txBody>
          <a:bodyPr>
            <a:normAutofit/>
          </a:bodyPr>
          <a:lstStyle/>
          <a:p>
            <a:r>
              <a:rPr lang="en-GB" sz="6000" b="1" dirty="0">
                <a:latin typeface="Raleway" panose="020B0503030101060003" pitchFamily="34" charset="0"/>
                <a:cs typeface="Raavi" panose="020B0502040204020203" pitchFamily="34" charset="0"/>
              </a:rPr>
              <a:t>Presentation </a:t>
            </a:r>
            <a:br>
              <a:rPr lang="en-GB" sz="6000" b="1" dirty="0">
                <a:latin typeface="Raleway" panose="020B0503030101060003" pitchFamily="34" charset="0"/>
                <a:cs typeface="Raavi" panose="020B0502040204020203" pitchFamily="34" charset="0"/>
              </a:rPr>
            </a:br>
            <a:r>
              <a:rPr lang="en-GB" sz="6000" b="1" dirty="0">
                <a:latin typeface="Raleway" panose="020B0503030101060003" pitchFamily="34" charset="0"/>
                <a:cs typeface="Raavi" panose="020B0502040204020203" pitchFamily="34" charset="0"/>
              </a:rPr>
              <a:t>Outline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6BCB9BC-51EA-47AA-B1DB-D076B5C07F91}"/>
              </a:ext>
            </a:extLst>
          </p:cNvPr>
          <p:cNvSpPr/>
          <p:nvPr/>
        </p:nvSpPr>
        <p:spPr>
          <a:xfrm flipV="1">
            <a:off x="0" y="3579363"/>
            <a:ext cx="1945431" cy="8397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D36EE6-D139-45B1-94BF-F42F0FB23B15}"/>
              </a:ext>
            </a:extLst>
          </p:cNvPr>
          <p:cNvSpPr txBox="1"/>
          <p:nvPr/>
        </p:nvSpPr>
        <p:spPr>
          <a:xfrm>
            <a:off x="6414654" y="482547"/>
            <a:ext cx="517849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GB" sz="3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  Overview</a:t>
            </a:r>
            <a:endParaRPr lang="en-GB" sz="3600" b="1" dirty="0">
              <a:latin typeface="Raleway" panose="020B0503030101060003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GB" sz="3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  </a:t>
            </a:r>
            <a:r>
              <a:rPr lang="en-GB" sz="3600" b="1" dirty="0">
                <a:latin typeface="Raleway" panose="020B0503030101060003" pitchFamily="34" charset="0"/>
              </a:rPr>
              <a:t>Some Forms of Air Pollution and Effects</a:t>
            </a:r>
            <a:endParaRPr kumimoji="0" lang="en-GB" sz="3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aleway" panose="020B0503030101060003" pitchFamily="34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GB" sz="3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  Community Engagement and Responses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GB" sz="3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  Data Visualization and </a:t>
            </a:r>
            <a:r>
              <a:rPr lang="en-GB" sz="3600" b="1" dirty="0">
                <a:latin typeface="Raleway" panose="020B0503030101060003" pitchFamily="34" charset="0"/>
              </a:rPr>
              <a:t>Analysis</a:t>
            </a:r>
            <a:endParaRPr kumimoji="0" lang="en-GB" sz="3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aleway" panose="020B0503030101060003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GB" sz="3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aleway" panose="020B0503030101060003" pitchFamily="34" charset="0"/>
              </a:rPr>
              <a:t>  </a:t>
            </a:r>
            <a:r>
              <a:rPr lang="en-GB" sz="3600" b="1" dirty="0">
                <a:latin typeface="Raleway" panose="020B0503030101060003" pitchFamily="34" charset="0"/>
              </a:rPr>
              <a:t>Conclusion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A0D78C-3642-425E-A25F-CE7A59BF237C}"/>
              </a:ext>
            </a:extLst>
          </p:cNvPr>
          <p:cNvSpPr/>
          <p:nvPr/>
        </p:nvSpPr>
        <p:spPr>
          <a:xfrm rot="16200000">
            <a:off x="11405597" y="1318618"/>
            <a:ext cx="1296000" cy="27681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phic 5" descr="Books">
            <a:extLst>
              <a:ext uri="{FF2B5EF4-FFF2-40B4-BE49-F238E27FC236}">
                <a16:creationId xmlns:a16="http://schemas.microsoft.com/office/drawing/2014/main" id="{A8CC7E41-E2E3-4E3F-87CA-DEB53F46DA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34052" y="595655"/>
            <a:ext cx="1208175" cy="1208175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8C37D07D-EC49-12F0-223E-E99FEE701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3E60-30E8-4F97-82E9-7753F8261CB0}" type="datetime8">
              <a:rPr lang="en-UG" sz="1400" smtClean="0">
                <a:solidFill>
                  <a:schemeClr val="tx1"/>
                </a:solidFill>
              </a:rPr>
              <a:t>02/11/2023 21:39</a:t>
            </a:fld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BF4D194-3B86-4918-A801-8E8964806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tx1"/>
                </a:solidFill>
              </a:rPr>
              <a:t>2</a:t>
            </a:fld>
            <a:endParaRPr lang="en-GB" sz="1600" dirty="0">
              <a:solidFill>
                <a:schemeClr val="tx1"/>
              </a:solidFill>
            </a:endParaRPr>
          </a:p>
        </p:txBody>
      </p:sp>
      <p:pic>
        <p:nvPicPr>
          <p:cNvPr id="12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4BC8C66A-72F4-42EB-9C08-0F015D5BD4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0" y="5415446"/>
            <a:ext cx="940904" cy="940904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485402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574" y="131436"/>
            <a:ext cx="8825192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(Landfill Site 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21:43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20</a:t>
            </a:fld>
            <a:endParaRPr lang="en-GB"/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29407" y="-35417"/>
            <a:ext cx="1081255" cy="881020"/>
          </a:xfrm>
          <a:prstGeom prst="flowChartConnector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5A3F4E-8763-F4F1-5697-870FCF6539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62" y="1689380"/>
            <a:ext cx="5291882" cy="38055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461D6A7-C3D5-063A-8FA9-CEB423B8E9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73366"/>
            <a:ext cx="5291883" cy="391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557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574" y="131436"/>
            <a:ext cx="8825192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(Landfill Site 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21:42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21</a:t>
            </a:fld>
            <a:endParaRPr lang="en-GB"/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29407" y="-35417"/>
            <a:ext cx="1081255" cy="881020"/>
          </a:xfrm>
          <a:prstGeom prst="flowChartConnector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A70DE1B-ED40-767D-6BD4-8CC0BDE3FF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70" y="1828800"/>
            <a:ext cx="5600700" cy="344805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D0CA6E4-DC61-3CB0-E859-50AC009DBC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28800"/>
            <a:ext cx="5572125" cy="39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70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574" y="131436"/>
            <a:ext cx="8825192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(Landfill Site 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21:50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22</a:t>
            </a:fld>
            <a:endParaRPr lang="en-GB"/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29407" y="-35417"/>
            <a:ext cx="1081255" cy="881020"/>
          </a:xfrm>
          <a:prstGeom prst="flowChartConnector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A3889DE-5DFF-F04A-060C-43590419D8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929" y="1864158"/>
            <a:ext cx="4958045" cy="377393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6CE5762-71E5-202E-CDD8-5BB41F0760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4402" y="1941066"/>
            <a:ext cx="5512081" cy="377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79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574" y="131436"/>
            <a:ext cx="8825192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(Landfill Site 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21:47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23</a:t>
            </a:fld>
            <a:endParaRPr lang="en-GB"/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29407" y="-35417"/>
            <a:ext cx="1081255" cy="881020"/>
          </a:xfrm>
          <a:prstGeom prst="flowChartConnector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F031A63-CA42-A2E3-407E-DA6F4314CD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43" y="1824596"/>
            <a:ext cx="4757457" cy="360801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14182471-B315-1E46-9DB0-5DA6470DFD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475" y="1632799"/>
            <a:ext cx="5724525" cy="377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032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574" y="131436"/>
            <a:ext cx="8825192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(Landfill Site 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21:51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24</a:t>
            </a:fld>
            <a:endParaRPr lang="en-GB"/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29407" y="-35417"/>
            <a:ext cx="1081255" cy="881020"/>
          </a:xfrm>
          <a:prstGeom prst="flowChartConnector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925C2E5-51B6-78B9-D8E3-CBE24231D2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071" y="1881815"/>
            <a:ext cx="5833591" cy="4007997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45B1666-C88C-DE5F-6880-E9DE2E1FBE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255" y="1916123"/>
            <a:ext cx="5019675" cy="375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842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574" y="131436"/>
            <a:ext cx="8825192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(Landfill Site 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21:51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z="1400" smtClean="0"/>
              <a:t>25</a:t>
            </a:fld>
            <a:endParaRPr lang="en-GB" sz="1400" dirty="0"/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29407" y="-35417"/>
            <a:ext cx="1081255" cy="881020"/>
          </a:xfrm>
          <a:prstGeom prst="flowChartConnector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6522705-1A2D-8F86-05CA-9F1A0BF0E7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62" y="1625227"/>
            <a:ext cx="9750238" cy="457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740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574" y="131436"/>
            <a:ext cx="8825192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Data Visualization (Air Note)</a:t>
            </a:r>
            <a:br>
              <a:rPr lang="en-GB" sz="3600" b="1" dirty="0">
                <a:latin typeface="Raleway" panose="020B0503030101060003" pitchFamily="34" charset="0"/>
              </a:rPr>
            </a:br>
            <a:r>
              <a:rPr lang="en-GB" sz="3600" b="1" dirty="0">
                <a:latin typeface="Raleway" panose="020B0503030101060003" pitchFamily="34" charset="0"/>
              </a:rPr>
              <a:t>:Landfill Site 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23:13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tx1"/>
                </a:solidFill>
              </a:rPr>
              <a:t>26</a:t>
            </a:fld>
            <a:endParaRPr lang="en-GB" sz="1600" dirty="0">
              <a:solidFill>
                <a:schemeClr val="tx1"/>
              </a:solidFill>
            </a:endParaRPr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29407" y="-35417"/>
            <a:ext cx="1081255" cy="881020"/>
          </a:xfrm>
          <a:prstGeom prst="flowChartConnector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703E9A-975C-4268-0578-7F3693C2F5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62" y="1765011"/>
            <a:ext cx="10704979" cy="457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9604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574" y="131436"/>
            <a:ext cx="8825192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Data Visualization (Air Note)</a:t>
            </a:r>
            <a:br>
              <a:rPr lang="en-GB" sz="3600" b="1" dirty="0">
                <a:latin typeface="Raleway" panose="020B0503030101060003" pitchFamily="34" charset="0"/>
              </a:rPr>
            </a:br>
            <a:r>
              <a:rPr lang="en-GB" sz="3600" b="1" dirty="0">
                <a:latin typeface="Raleway" panose="020B0503030101060003" pitchFamily="34" charset="0"/>
              </a:rPr>
              <a:t>:Landfill Site 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23:15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tx1"/>
                </a:solidFill>
              </a:rPr>
              <a:t>27</a:t>
            </a:fld>
            <a:endParaRPr lang="en-GB" sz="1600" dirty="0">
              <a:solidFill>
                <a:schemeClr val="tx1"/>
              </a:solidFill>
            </a:endParaRPr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29407" y="-35417"/>
            <a:ext cx="1081255" cy="881020"/>
          </a:xfrm>
          <a:prstGeom prst="flowChartConnector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F62F718-0FF5-1CB1-6EB4-9C17C55EA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4574" y="1368335"/>
            <a:ext cx="9217975" cy="503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4275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5AADE571-180F-49A6-A5E8-C333B2616ADE}"/>
              </a:ext>
            </a:extLst>
          </p:cNvPr>
          <p:cNvSpPr/>
          <p:nvPr/>
        </p:nvSpPr>
        <p:spPr>
          <a:xfrm>
            <a:off x="10683663" y="5758790"/>
            <a:ext cx="335149" cy="3351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B79F51-82A0-4C0F-8BE8-BC4692D5FD6A}"/>
              </a:ext>
            </a:extLst>
          </p:cNvPr>
          <p:cNvSpPr/>
          <p:nvPr/>
        </p:nvSpPr>
        <p:spPr>
          <a:xfrm>
            <a:off x="11173043" y="5392733"/>
            <a:ext cx="473938" cy="4739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EF2DC7-BE4D-43C2-906E-7DB7A1E192A8}"/>
              </a:ext>
            </a:extLst>
          </p:cNvPr>
          <p:cNvSpPr/>
          <p:nvPr/>
        </p:nvSpPr>
        <p:spPr>
          <a:xfrm>
            <a:off x="802737" y="4426524"/>
            <a:ext cx="247092" cy="2470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892" y="6456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4800" b="1" dirty="0">
                <a:latin typeface="Raleway" panose="020B0503030101060003" pitchFamily="34" charset="0"/>
              </a:rPr>
              <a:t>A Quote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4E11161D-C229-4677-8B8E-BE86983C1B3D}"/>
              </a:ext>
            </a:extLst>
          </p:cNvPr>
          <p:cNvSpPr txBox="1">
            <a:spLocks/>
          </p:cNvSpPr>
          <p:nvPr/>
        </p:nvSpPr>
        <p:spPr>
          <a:xfrm>
            <a:off x="901292" y="1647876"/>
            <a:ext cx="10515600" cy="3105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>
              <a:defRPr/>
            </a:pPr>
            <a:r>
              <a:rPr lang="en-US" sz="6000" b="1" i="1" dirty="0">
                <a:latin typeface="Raleway" panose="020B0503030101060003" pitchFamily="34" charset="0"/>
              </a:rPr>
              <a:t>““Love is in the air but the air is highly polluted””</a:t>
            </a:r>
            <a:endParaRPr kumimoji="0" lang="en-US" sz="6000" b="1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aleway" panose="020B0503030101060003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E67A032B-2A4C-4598-83F1-F4C0F5803D3B}"/>
              </a:ext>
            </a:extLst>
          </p:cNvPr>
          <p:cNvSpPr txBox="1">
            <a:spLocks/>
          </p:cNvSpPr>
          <p:nvPr/>
        </p:nvSpPr>
        <p:spPr>
          <a:xfrm>
            <a:off x="7588658" y="4003670"/>
            <a:ext cx="37020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aleway" panose="020B0503030101060003" pitchFamily="34" charset="0"/>
                <a:ea typeface="+mj-ea"/>
                <a:cs typeface="+mj-cs"/>
              </a:rPr>
              <a:t>~ </a:t>
            </a:r>
            <a:r>
              <a:rPr lang="en-GB" sz="2800" b="1" dirty="0">
                <a:latin typeface="Raleway" panose="020B0503030101060003" pitchFamily="34" charset="0"/>
              </a:rPr>
              <a:t>Amit Abraham</a:t>
            </a:r>
            <a:endParaRPr kumimoji="0" lang="en-GB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aleway" panose="020B0503030101060003" pitchFamily="34" charset="0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3306C17C-4D46-42A1-B6B6-F4B0283A5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5149" y="5276685"/>
            <a:ext cx="1491528" cy="866049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3EF666BB-EF91-488A-B4A1-69BB92A8FC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39683" y="1953796"/>
            <a:ext cx="904018" cy="13908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08C430C-3D8D-C4FE-140D-50B6C8AD7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6F9A4-D7D0-4D08-8B2C-4DC8D8AECBAC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9910314-1410-F031-0EE8-8FDCBB2B4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000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5815CAB8-F311-1F61-D3EB-3227A5C24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7C3-DD73-4FD9-AC08-1ED5AC17E5CA}" type="datetime8">
              <a:rPr lang="en-UG" smtClean="0"/>
              <a:t>02/11/2023 21:39</a:t>
            </a:fld>
            <a:endParaRPr lang="en-GB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838FDF0-20C2-1A71-FC48-377409F52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29</a:t>
            </a:fld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93E1FF3-3A3E-3D86-2FB2-6522A1AB5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47" y="309282"/>
            <a:ext cx="11349318" cy="564571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BF607E3-4AF7-E1E5-C19A-7102E314CB77}"/>
              </a:ext>
            </a:extLst>
          </p:cNvPr>
          <p:cNvSpPr/>
          <p:nvPr/>
        </p:nvSpPr>
        <p:spPr>
          <a:xfrm>
            <a:off x="4129698" y="4930606"/>
            <a:ext cx="34485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G" sz="5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49577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3512779" cy="914401"/>
          </a:xfrm>
        </p:spPr>
        <p:txBody>
          <a:bodyPr>
            <a:normAutofit/>
          </a:bodyPr>
          <a:lstStyle/>
          <a:p>
            <a:pPr algn="ctr"/>
            <a:r>
              <a:rPr lang="en-GB" sz="4800" b="1" dirty="0">
                <a:latin typeface="Raleway" panose="020B0503030101060003" pitchFamily="34" charset="0"/>
              </a:rPr>
              <a:t>Overview 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21:39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3</a:t>
            </a:fld>
            <a:endParaRPr lang="en-GB"/>
          </a:p>
        </p:txBody>
      </p:sp>
      <p:pic>
        <p:nvPicPr>
          <p:cNvPr id="41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D73DAD8C-AB1F-C0FE-BBBF-A3EDE7A8BB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4282" y="5476384"/>
            <a:ext cx="922469" cy="922469"/>
          </a:xfrm>
          <a:prstGeom prst="flowChartConnector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248271-CF9C-FE0E-9F82-569E3D0597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957" y="0"/>
            <a:ext cx="4837043" cy="63988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BAC38E-42FE-4D68-E99B-3434F3394A32}"/>
              </a:ext>
            </a:extLst>
          </p:cNvPr>
          <p:cNvSpPr txBox="1"/>
          <p:nvPr/>
        </p:nvSpPr>
        <p:spPr>
          <a:xfrm>
            <a:off x="395110" y="1366247"/>
            <a:ext cx="6616791" cy="3586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200" dirty="0">
                <a:effectLst/>
                <a:latin typeface="Times New Roman" panose="02020603050405020304" pitchFamily="18" charset="0"/>
              </a:rPr>
              <a:t>The sources of indoor air pollutants can be both natural and anthropogenic, including things like tobacco smoke, cleaning products, pesticides, building materials, and combustion byproducts.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</a:rPr>
              <a:t>Indoor air pollution has significant impact on human health, leading to range of health problems, </a:t>
            </a:r>
            <a:r>
              <a:rPr lang="en-US" sz="2200" dirty="0" err="1">
                <a:latin typeface="Times New Roman" panose="02020603050405020304" pitchFamily="18" charset="0"/>
              </a:rPr>
              <a:t>eg</a:t>
            </a:r>
            <a:r>
              <a:rPr lang="en-US" sz="2200" dirty="0">
                <a:latin typeface="Times New Roman" panose="02020603050405020304" pitchFamily="18" charset="0"/>
              </a:rPr>
              <a:t> respiratory illness, allergies, and asthma etc.</a:t>
            </a:r>
            <a:endParaRPr lang="en-US" sz="2200" dirty="0"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865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8297766" cy="914401"/>
          </a:xfrm>
        </p:spPr>
        <p:txBody>
          <a:bodyPr>
            <a:normAutofit/>
          </a:bodyPr>
          <a:lstStyle/>
          <a:p>
            <a:pPr algn="ctr"/>
            <a:r>
              <a:rPr lang="en-GB" sz="4800" b="1" dirty="0">
                <a:latin typeface="Raleway" panose="020B0503030101060003" pitchFamily="34" charset="0"/>
              </a:rPr>
              <a:t>Forms of Air Pollution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21:39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4</a:t>
            </a:fld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6D3F40-4B3C-5D9B-93C4-EB4FB8771BEA}"/>
              </a:ext>
            </a:extLst>
          </p:cNvPr>
          <p:cNvSpPr txBox="1"/>
          <p:nvPr/>
        </p:nvSpPr>
        <p:spPr>
          <a:xfrm>
            <a:off x="536762" y="1020674"/>
            <a:ext cx="3516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Household Air Pollution</a:t>
            </a:r>
            <a:endParaRPr lang="en-UG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0ED6522-355E-8FF4-AF4D-A2F8BDF877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006"/>
            <a:ext cx="5360894" cy="244449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AF0A402-143E-91D0-0A57-040501EF29C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89"/>
          <a:stretch/>
        </p:blipFill>
        <p:spPr>
          <a:xfrm>
            <a:off x="0" y="3800757"/>
            <a:ext cx="2743200" cy="22040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9E03883-8D00-39D7-B6FE-4BBC732CD9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3800756"/>
            <a:ext cx="2487145" cy="220400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45D64E2-C02A-D147-1DCD-643F1D54AD40}"/>
              </a:ext>
            </a:extLst>
          </p:cNvPr>
          <p:cNvSpPr txBox="1"/>
          <p:nvPr/>
        </p:nvSpPr>
        <p:spPr>
          <a:xfrm>
            <a:off x="8462682" y="881048"/>
            <a:ext cx="2617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Outdoor Air Pollution</a:t>
            </a:r>
            <a:endParaRPr lang="en-UG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3FE12521-058B-AD89-8174-A57B32F41A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1473758"/>
            <a:ext cx="2994211" cy="2360744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DD1F5F90-ADDD-D3D6-7B50-050060CC2F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0553" y="1463872"/>
            <a:ext cx="2814918" cy="236074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0C84B63-9A67-9699-05B8-E64EBA99156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946191"/>
            <a:ext cx="2638425" cy="2340973"/>
          </a:xfrm>
          <a:prstGeom prst="rect">
            <a:avLst/>
          </a:prstGeom>
        </p:spPr>
      </p:pic>
      <p:pic>
        <p:nvPicPr>
          <p:cNvPr id="41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D73DAD8C-AB1F-C0FE-BBBF-A3EDE7A8BBC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269531" y="0"/>
            <a:ext cx="922469" cy="922469"/>
          </a:xfrm>
          <a:prstGeom prst="flowChartConnector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687C1E-BB96-61EA-2509-044EAF421CFB}"/>
              </a:ext>
            </a:extLst>
          </p:cNvPr>
          <p:cNvSpPr txBox="1"/>
          <p:nvPr/>
        </p:nvSpPr>
        <p:spPr>
          <a:xfrm>
            <a:off x="79562" y="5598922"/>
            <a:ext cx="2533089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Firewood Method of Cooking</a:t>
            </a:r>
            <a:endParaRPr lang="en-UG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A7993-7812-622C-0DCE-5C2539B45617}"/>
              </a:ext>
            </a:extLst>
          </p:cNvPr>
          <p:cNvSpPr txBox="1"/>
          <p:nvPr/>
        </p:nvSpPr>
        <p:spPr>
          <a:xfrm>
            <a:off x="2822762" y="5358429"/>
            <a:ext cx="2046475" cy="646331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Open Refuse Burning</a:t>
            </a:r>
            <a:endParaRPr lang="en-UG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C6566D-D7A2-819D-E734-F1E547DE0C94}"/>
              </a:ext>
            </a:extLst>
          </p:cNvPr>
          <p:cNvSpPr txBox="1"/>
          <p:nvPr/>
        </p:nvSpPr>
        <p:spPr>
          <a:xfrm>
            <a:off x="9314329" y="4659477"/>
            <a:ext cx="2182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Example Of Ambient Pollution</a:t>
            </a:r>
            <a:endParaRPr lang="en-UG" b="1" dirty="0"/>
          </a:p>
        </p:txBody>
      </p:sp>
    </p:spTree>
    <p:extLst>
      <p:ext uri="{BB962C8B-B14F-4D97-AF65-F5344CB8AC3E}">
        <p14:creationId xmlns:p14="http://schemas.microsoft.com/office/powerpoint/2010/main" val="40814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8" grpId="0"/>
      <p:bldP spid="7" grpId="0" animBg="1"/>
      <p:bldP spid="9" grpId="0" animBg="1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8297766" cy="914401"/>
          </a:xfrm>
        </p:spPr>
        <p:txBody>
          <a:bodyPr>
            <a:normAutofit/>
          </a:bodyPr>
          <a:lstStyle/>
          <a:p>
            <a:pPr algn="ctr"/>
            <a:r>
              <a:rPr lang="en-GB" sz="4800" b="1" dirty="0">
                <a:latin typeface="Raleway" panose="020B0503030101060003" pitchFamily="34" charset="0"/>
              </a:rPr>
              <a:t>Forms of Air Pollution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21:39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5</a:t>
            </a:fld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125CDF-AB03-8188-EC8F-D1BF7FED0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245" y="1008423"/>
            <a:ext cx="4250390" cy="24205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06AD7E-A8CD-2627-088B-F23AD486E649}"/>
              </a:ext>
            </a:extLst>
          </p:cNvPr>
          <p:cNvSpPr txBox="1"/>
          <p:nvPr/>
        </p:nvSpPr>
        <p:spPr>
          <a:xfrm>
            <a:off x="324410" y="3507591"/>
            <a:ext cx="2140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Particulate Matter</a:t>
            </a:r>
            <a:endParaRPr lang="en-U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5F1BB2-2C2F-C275-6B65-B36E8E156B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790" y="1008422"/>
            <a:ext cx="2743200" cy="24205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26FB29-EFDA-BFB2-9026-24ADF16BD4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108" y="1427803"/>
            <a:ext cx="2619375" cy="17430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23FE2C7-76CC-B52C-7A87-78B21A08FB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880" y="4141428"/>
            <a:ext cx="3043785" cy="2257425"/>
          </a:xfrm>
          <a:prstGeom prst="rect">
            <a:avLst/>
          </a:prstGeom>
        </p:spPr>
      </p:pic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75855" y="5268577"/>
            <a:ext cx="1081255" cy="1081255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276047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8297766" cy="45825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800" b="1" dirty="0">
                <a:latin typeface="Raleway" panose="020B0503030101060003" pitchFamily="34" charset="0"/>
              </a:rPr>
              <a:t>Effects 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21:39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6</a:t>
            </a:fld>
            <a:endParaRPr lang="en-GB"/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075855" y="5268577"/>
            <a:ext cx="1081255" cy="1081255"/>
          </a:xfrm>
          <a:prstGeom prst="flowChartConnector">
            <a:avLst/>
          </a:prstGeom>
        </p:spPr>
      </p:pic>
      <p:pic>
        <p:nvPicPr>
          <p:cNvPr id="6" name="Picture 2" descr="Image result for rubbing eyes">
            <a:hlinkClick r:id="rId5"/>
            <a:extLst>
              <a:ext uri="{FF2B5EF4-FFF2-40B4-BE49-F238E27FC236}">
                <a16:creationId xmlns:a16="http://schemas.microsoft.com/office/drawing/2014/main" id="{F83F6332-61FB-7528-C7B7-2F5B7D370B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5" t="1324" r="3266"/>
          <a:stretch/>
        </p:blipFill>
        <p:spPr bwMode="auto">
          <a:xfrm>
            <a:off x="613697" y="552275"/>
            <a:ext cx="2599771" cy="24016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235125-6DC5-9B49-5CD7-1743D3EFAB4C}"/>
              </a:ext>
            </a:extLst>
          </p:cNvPr>
          <p:cNvSpPr txBox="1"/>
          <p:nvPr/>
        </p:nvSpPr>
        <p:spPr>
          <a:xfrm>
            <a:off x="485581" y="2840286"/>
            <a:ext cx="2851682" cy="276999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Can cause eye, nose &amp; throat irritation</a:t>
            </a:r>
          </a:p>
        </p:txBody>
      </p:sp>
      <p:pic>
        <p:nvPicPr>
          <p:cNvPr id="11" name="Picture 4" descr="Image result for shortness of breath">
            <a:hlinkClick r:id="rId7"/>
            <a:extLst>
              <a:ext uri="{FF2B5EF4-FFF2-40B4-BE49-F238E27FC236}">
                <a16:creationId xmlns:a16="http://schemas.microsoft.com/office/drawing/2014/main" id="{DABC2FC9-77AA-5AED-F3B3-FD7A7CE560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92" t="11301" r="1231" b="16483"/>
          <a:stretch/>
        </p:blipFill>
        <p:spPr bwMode="auto">
          <a:xfrm>
            <a:off x="4634004" y="658441"/>
            <a:ext cx="2095171" cy="207567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95EE2B-3DDB-89A2-4E8C-85A681697744}"/>
              </a:ext>
            </a:extLst>
          </p:cNvPr>
          <p:cNvSpPr txBox="1"/>
          <p:nvPr/>
        </p:nvSpPr>
        <p:spPr>
          <a:xfrm>
            <a:off x="4255747" y="2503286"/>
            <a:ext cx="2851683" cy="461665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Can cause coughing &amp; 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</a:rPr>
              <a:t>difficulty breathing</a:t>
            </a:r>
          </a:p>
        </p:txBody>
      </p:sp>
      <p:pic>
        <p:nvPicPr>
          <p:cNvPr id="16" name="Picture 6" descr="Image result for black children with asthma">
            <a:hlinkClick r:id="rId9"/>
            <a:extLst>
              <a:ext uri="{FF2B5EF4-FFF2-40B4-BE49-F238E27FC236}">
                <a16:creationId xmlns:a16="http://schemas.microsoft.com/office/drawing/2014/main" id="{72A87B93-A802-F3F9-3873-0D0883602A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8" t="6798" r="7213" b="3580"/>
          <a:stretch/>
        </p:blipFill>
        <p:spPr bwMode="auto">
          <a:xfrm>
            <a:off x="8383437" y="666953"/>
            <a:ext cx="3233045" cy="243392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6985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D90008D-76CC-697D-89BB-B04428577C1E}"/>
              </a:ext>
            </a:extLst>
          </p:cNvPr>
          <p:cNvSpPr txBox="1"/>
          <p:nvPr/>
        </p:nvSpPr>
        <p:spPr>
          <a:xfrm>
            <a:off x="8383437" y="2848389"/>
            <a:ext cx="3233045" cy="276999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Can trigger asthma attacks</a:t>
            </a:r>
          </a:p>
        </p:txBody>
      </p:sp>
      <p:pic>
        <p:nvPicPr>
          <p:cNvPr id="19" name="Picture 12" descr="Image result for child at doctor">
            <a:hlinkClick r:id="rId11"/>
            <a:extLst>
              <a:ext uri="{FF2B5EF4-FFF2-40B4-BE49-F238E27FC236}">
                <a16:creationId xmlns:a16="http://schemas.microsoft.com/office/drawing/2014/main" id="{E138B32E-6DA2-6AA8-4135-FB4A7638CA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5" t="4561" r="963" b="3010"/>
          <a:stretch/>
        </p:blipFill>
        <p:spPr bwMode="auto">
          <a:xfrm>
            <a:off x="221433" y="3582181"/>
            <a:ext cx="2544740" cy="26015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0C512AD-5E2A-7C60-5848-E919C94DEA13}"/>
              </a:ext>
            </a:extLst>
          </p:cNvPr>
          <p:cNvSpPr txBox="1"/>
          <p:nvPr/>
        </p:nvSpPr>
        <p:spPr>
          <a:xfrm>
            <a:off x="228253" y="6168020"/>
            <a:ext cx="2892628" cy="461665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Can affect the development of children’s lungs </a:t>
            </a:r>
          </a:p>
        </p:txBody>
      </p:sp>
      <p:pic>
        <p:nvPicPr>
          <p:cNvPr id="21" name="Picture 14" descr="Image result for heart attack">
            <a:hlinkClick r:id="rId13"/>
            <a:extLst>
              <a:ext uri="{FF2B5EF4-FFF2-40B4-BE49-F238E27FC236}">
                <a16:creationId xmlns:a16="http://schemas.microsoft.com/office/drawing/2014/main" id="{34326DC2-5C57-1AD9-63F1-7137018B1E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9" b="6035"/>
          <a:stretch/>
        </p:blipFill>
        <p:spPr bwMode="auto">
          <a:xfrm>
            <a:off x="7922681" y="3894451"/>
            <a:ext cx="2077278" cy="19770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831BC34-DC08-D256-103E-EA887A4AE7B4}"/>
              </a:ext>
            </a:extLst>
          </p:cNvPr>
          <p:cNvSpPr txBox="1"/>
          <p:nvPr/>
        </p:nvSpPr>
        <p:spPr>
          <a:xfrm>
            <a:off x="7253780" y="5983354"/>
            <a:ext cx="3284127" cy="646331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Can cause heart disease, abnormal heart rhythms, congestive heart failure, stroke, &amp; premature death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A48B23-EF6F-3833-6485-EB808C884B8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4061228" y="3197856"/>
            <a:ext cx="2958431" cy="247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71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5AADE571-180F-49A6-A5E8-C333B2616ADE}"/>
              </a:ext>
            </a:extLst>
          </p:cNvPr>
          <p:cNvSpPr/>
          <p:nvPr/>
        </p:nvSpPr>
        <p:spPr>
          <a:xfrm>
            <a:off x="10683663" y="5758790"/>
            <a:ext cx="335149" cy="33514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Object 4">
            <a:extLst>
              <a:ext uri="{FF2B5EF4-FFF2-40B4-BE49-F238E27FC236}">
                <a16:creationId xmlns:a16="http://schemas.microsoft.com/office/drawing/2014/main" id="{69B51D08-69BE-396E-E6EE-EDF5715DD1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287082"/>
              </p:ext>
            </p:extLst>
          </p:nvPr>
        </p:nvGraphicFramePr>
        <p:xfrm>
          <a:off x="914400" y="538346"/>
          <a:ext cx="10873548" cy="61851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01429" imgH="2819794" progId="Paint.Picture">
                  <p:embed/>
                </p:oleObj>
              </mc:Choice>
              <mc:Fallback>
                <p:oleObj name="Bitmap Image" r:id="rId2" imgW="5401429" imgH="2819794" progId="Paint.Picture">
                  <p:embed/>
                  <p:pic>
                    <p:nvPicPr>
                      <p:cNvPr id="2050" name="Object 4">
                        <a:extLst>
                          <a:ext uri="{FF2B5EF4-FFF2-40B4-BE49-F238E27FC236}">
                            <a16:creationId xmlns:a16="http://schemas.microsoft.com/office/drawing/2014/main" id="{EE8E3C0F-15DE-3420-A0BB-A37B75B3FB8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538346"/>
                        <a:ext cx="10873548" cy="618518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3" descr="Dangers of Diesel">
            <a:extLst>
              <a:ext uri="{FF2B5EF4-FFF2-40B4-BE49-F238E27FC236}">
                <a16:creationId xmlns:a16="http://schemas.microsoft.com/office/drawing/2014/main" id="{204D35B5-08F2-C9D8-EE5A-DFEA5A7DC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243" y="1298713"/>
            <a:ext cx="3133165" cy="2623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Graphic 1" descr="Open book">
            <a:extLst>
              <a:ext uri="{FF2B5EF4-FFF2-40B4-BE49-F238E27FC236}">
                <a16:creationId xmlns:a16="http://schemas.microsoft.com/office/drawing/2014/main" id="{5F4B73D8-B6FB-E644-AF05-61381B5BA5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495" y="8114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696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6" y="94022"/>
            <a:ext cx="9361859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21:39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z="1400" b="1" smtClean="0">
                <a:solidFill>
                  <a:schemeClr val="tx1"/>
                </a:solidFill>
              </a:rPr>
              <a:t>8</a:t>
            </a:fld>
            <a:endParaRPr lang="en-GB" sz="1400" b="1" dirty="0">
              <a:solidFill>
                <a:schemeClr val="tx1"/>
              </a:solidFill>
            </a:endParaRPr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1180874" y="18222"/>
            <a:ext cx="914401" cy="1081255"/>
          </a:xfrm>
          <a:prstGeom prst="flowChartConnector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859959-FA6E-ABB0-6CA3-E684B6F08D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8537" y="1698473"/>
            <a:ext cx="1536887" cy="210626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BEDA35-FCAB-FFAA-D429-CBE179D75E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0634" y="1698472"/>
            <a:ext cx="1933002" cy="21009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7518CE-F25A-1547-173C-A5B5BAD65E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5720" y="1861495"/>
            <a:ext cx="3408017" cy="45373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21DA5AA-B06F-FCA0-B516-A1594CA3EFC8}"/>
              </a:ext>
            </a:extLst>
          </p:cNvPr>
          <p:cNvSpPr txBox="1"/>
          <p:nvPr/>
        </p:nvSpPr>
        <p:spPr>
          <a:xfrm>
            <a:off x="536762" y="1110893"/>
            <a:ext cx="2047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Kumasi , Oti Landfill site</a:t>
            </a:r>
            <a:endParaRPr lang="en-UG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3C2981-EE25-85F7-2279-C778AA2D5A7D}"/>
              </a:ext>
            </a:extLst>
          </p:cNvPr>
          <p:cNvSpPr txBox="1"/>
          <p:nvPr/>
        </p:nvSpPr>
        <p:spPr>
          <a:xfrm>
            <a:off x="5080452" y="1052142"/>
            <a:ext cx="2570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Atonsu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High School Junction</a:t>
            </a:r>
            <a:endParaRPr lang="en-UG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7ED53F-FAF2-54AA-6E57-101F8982B9C0}"/>
              </a:ext>
            </a:extLst>
          </p:cNvPr>
          <p:cNvSpPr txBox="1"/>
          <p:nvPr/>
        </p:nvSpPr>
        <p:spPr>
          <a:xfrm>
            <a:off x="10051965" y="1172661"/>
            <a:ext cx="2047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AgroMet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Station</a:t>
            </a:r>
            <a:endParaRPr lang="en-UG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AC60D97-5024-C12A-F2A1-9631B44B42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37" y="3799374"/>
            <a:ext cx="3492173" cy="259947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0104512-5589-F3C4-09C2-7A3DD8CAF67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410" y="1861495"/>
            <a:ext cx="3688865" cy="454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42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117" y="94022"/>
            <a:ext cx="8297766" cy="914401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>
                <a:latin typeface="Raleway" panose="020B0503030101060003" pitchFamily="34" charset="0"/>
              </a:rPr>
              <a:t>Community Engagement and Site Visitation (</a:t>
            </a:r>
            <a:r>
              <a:rPr lang="en-GB" sz="3600" b="1" dirty="0" err="1">
                <a:latin typeface="Raleway" panose="020B0503030101060003" pitchFamily="34" charset="0"/>
              </a:rPr>
              <a:t>Atonsu</a:t>
            </a:r>
            <a:r>
              <a:rPr lang="en-GB" sz="3600" b="1" dirty="0">
                <a:latin typeface="Raleway" panose="020B0503030101060003" pitchFamily="34" charset="0"/>
              </a:rPr>
              <a:t> High School Junction)</a:t>
            </a:r>
          </a:p>
        </p:txBody>
      </p:sp>
      <p:pic>
        <p:nvPicPr>
          <p:cNvPr id="3" name="Graphic 2" descr="Open book">
            <a:extLst>
              <a:ext uri="{FF2B5EF4-FFF2-40B4-BE49-F238E27FC236}">
                <a16:creationId xmlns:a16="http://schemas.microsoft.com/office/drawing/2014/main" id="{7E1A6540-AD79-4DE4-A4C0-66A26394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" y="-68798"/>
            <a:ext cx="914400" cy="9144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6AE40D1-27D6-EC18-8030-187E257B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73" y="6538912"/>
            <a:ext cx="2743200" cy="365125"/>
          </a:xfrm>
        </p:spPr>
        <p:txBody>
          <a:bodyPr/>
          <a:lstStyle/>
          <a:p>
            <a:fld id="{A79BF99D-4AC1-4411-9FA4-485B0639788B}" type="datetime8">
              <a:rPr lang="en-UG" smtClean="0"/>
              <a:t>02/11/2023 21:39</a:t>
            </a:fld>
            <a:endParaRPr lang="en-GB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ED50AF-7381-943D-E2A3-024A50DA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83" y="6398853"/>
            <a:ext cx="2743200" cy="365125"/>
          </a:xfrm>
        </p:spPr>
        <p:txBody>
          <a:bodyPr/>
          <a:lstStyle/>
          <a:p>
            <a:fld id="{7C598759-2E07-4507-9B53-894437B8F4DA}" type="slidenum">
              <a:rPr lang="en-GB" smtClean="0"/>
              <a:t>9</a:t>
            </a:fld>
            <a:endParaRPr lang="en-GB"/>
          </a:p>
        </p:txBody>
      </p:sp>
      <p:pic>
        <p:nvPicPr>
          <p:cNvPr id="15" name="Picture Placeholder 7" descr="A factory with smoke coming out of it&#10;&#10;Description automatically generated">
            <a:extLst>
              <a:ext uri="{FF2B5EF4-FFF2-40B4-BE49-F238E27FC236}">
                <a16:creationId xmlns:a16="http://schemas.microsoft.com/office/drawing/2014/main" id="{BA807AE7-58CA-B21E-6023-1C7FB7551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0874149" y="10595"/>
            <a:ext cx="1081255" cy="835008"/>
          </a:xfrm>
          <a:prstGeom prst="flowChartConnector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4B1386D-058D-8D68-A3F1-0A8F28BAF6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40" y="1519554"/>
            <a:ext cx="5201405" cy="434540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F76F817-851C-0117-B488-7CC6C1DA52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75844"/>
            <a:ext cx="5201405" cy="402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9694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FF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Custom 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FF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</TotalTime>
  <Words>459</Words>
  <Application>Microsoft Office PowerPoint</Application>
  <PresentationFormat>Widescreen</PresentationFormat>
  <Paragraphs>112</Paragraphs>
  <Slides>29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Arial</vt:lpstr>
      <vt:lpstr>Calibri</vt:lpstr>
      <vt:lpstr>Calibri Light</vt:lpstr>
      <vt:lpstr>Raleway</vt:lpstr>
      <vt:lpstr>Times New Roman</vt:lpstr>
      <vt:lpstr>Wingdings</vt:lpstr>
      <vt:lpstr>1_Office Theme</vt:lpstr>
      <vt:lpstr>2_Office Theme</vt:lpstr>
      <vt:lpstr>Office Theme</vt:lpstr>
      <vt:lpstr>Bitmap Image</vt:lpstr>
      <vt:lpstr>Air Quality and Pollution Prevention </vt:lpstr>
      <vt:lpstr>Presentation  Outline</vt:lpstr>
      <vt:lpstr>Overview </vt:lpstr>
      <vt:lpstr>Forms of Air Pollution</vt:lpstr>
      <vt:lpstr>Forms of Air Pollution</vt:lpstr>
      <vt:lpstr>Effects </vt:lpstr>
      <vt:lpstr>PowerPoint Presentation</vt:lpstr>
      <vt:lpstr>Community Engagement and Site Visitation</vt:lpstr>
      <vt:lpstr>Community Engagement and Site Visitation (Atonsu High School Junction)</vt:lpstr>
      <vt:lpstr>Community Engagement and Site Visitation (Atonsu High School Junction)</vt:lpstr>
      <vt:lpstr>Community Engagement and Site Visitation (Atonsu High School Junction)</vt:lpstr>
      <vt:lpstr>Community Engagement and Site Visitation (Atonsu High School Junction)</vt:lpstr>
      <vt:lpstr>Community Engagement and Site Visitation (Atonsu High School Junction)</vt:lpstr>
      <vt:lpstr>Community Engagement and Site Visitation (Atonsu High School Junction)</vt:lpstr>
      <vt:lpstr>Community Engagement and Site Visitation (Atonsu High School Junction)</vt:lpstr>
      <vt:lpstr>Community Engagement and Site Visitation (Atonsu High School Junction)</vt:lpstr>
      <vt:lpstr>Community Engagement and Site Visitation (Results from pollution measurement)</vt:lpstr>
      <vt:lpstr>Community Engagement and Site Visitation (Landfill Site )</vt:lpstr>
      <vt:lpstr>Community Engagement and Site Visitation (Landfill Site )</vt:lpstr>
      <vt:lpstr>Community Engagement and Site Visitation (Landfill Site )</vt:lpstr>
      <vt:lpstr>Community Engagement and Site Visitation (Landfill Site )</vt:lpstr>
      <vt:lpstr>Community Engagement and Site Visitation (Landfill Site )</vt:lpstr>
      <vt:lpstr>Community Engagement and Site Visitation (Landfill Site )</vt:lpstr>
      <vt:lpstr>Community Engagement and Site Visitation (Landfill Site )</vt:lpstr>
      <vt:lpstr>Community Engagement and Site Visitation (Landfill Site )</vt:lpstr>
      <vt:lpstr>Data Visualization (Air Note) :Landfill Site </vt:lpstr>
      <vt:lpstr>Data Visualization (Air Note) :Landfill Site </vt:lpstr>
      <vt:lpstr>A Quote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POLLUTION</dc:title>
  <dc:creator>Deepak Malhotra</dc:creator>
  <cp:lastModifiedBy>Desmond Osei-Tutu</cp:lastModifiedBy>
  <cp:revision>17</cp:revision>
  <dcterms:created xsi:type="dcterms:W3CDTF">2019-05-04T10:36:02Z</dcterms:created>
  <dcterms:modified xsi:type="dcterms:W3CDTF">2023-11-02T23:17:05Z</dcterms:modified>
</cp:coreProperties>
</file>

<file path=docProps/thumbnail.jpeg>
</file>